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</p:sldMasterIdLst>
  <p:notesMasterIdLst>
    <p:notesMasterId r:id="rId49"/>
  </p:notesMasterIdLst>
  <p:sldIdLst>
    <p:sldId id="256" r:id="rId5"/>
    <p:sldId id="304" r:id="rId6"/>
    <p:sldId id="305" r:id="rId7"/>
    <p:sldId id="269" r:id="rId8"/>
    <p:sldId id="293" r:id="rId9"/>
    <p:sldId id="294" r:id="rId10"/>
    <p:sldId id="296" r:id="rId11"/>
    <p:sldId id="295" r:id="rId12"/>
    <p:sldId id="307" r:id="rId13"/>
    <p:sldId id="292" r:id="rId14"/>
    <p:sldId id="286" r:id="rId15"/>
    <p:sldId id="332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87" r:id="rId27"/>
    <p:sldId id="288" r:id="rId28"/>
    <p:sldId id="289" r:id="rId29"/>
    <p:sldId id="290" r:id="rId30"/>
    <p:sldId id="291" r:id="rId31"/>
    <p:sldId id="315" r:id="rId32"/>
    <p:sldId id="308" r:id="rId33"/>
    <p:sldId id="379" r:id="rId34"/>
    <p:sldId id="271" r:id="rId35"/>
    <p:sldId id="272" r:id="rId36"/>
    <p:sldId id="312" r:id="rId37"/>
    <p:sldId id="313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09" r:id="rId46"/>
    <p:sldId id="353" r:id="rId47"/>
    <p:sldId id="330" r:id="rId4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7" autoAdjust="0"/>
    <p:restoredTop sz="94660"/>
  </p:normalViewPr>
  <p:slideViewPr>
    <p:cSldViewPr>
      <p:cViewPr>
        <p:scale>
          <a:sx n="66" d="100"/>
          <a:sy n="66" d="100"/>
        </p:scale>
        <p:origin x="-160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EAD6D-3B95-45E9-B7C3-710EAC0DEB1A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AC51E-CBE9-4385-BB43-CD9E5C23424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986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51AB8-F764-472B-8F36-845B458622EE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C1E5419-2B7F-4A38-8499-A0A10AD457E4}" type="slidenum">
              <a:rPr lang="pl-PL" sz="1200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90FCCC1-D504-40F0-8C9A-82730E0AA9D3}" type="slidenum">
              <a:rPr lang="pl-PL" sz="1200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D5B0B9-BD56-4880-A019-BB8375E14FB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pl-PL" smtClean="0"/>
          </a:p>
        </p:txBody>
      </p:sp>
      <p:sp>
        <p:nvSpPr>
          <p:cNvPr id="41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52B79-30D9-4C21-9D83-9EF67764A332}" type="slidenum">
              <a:rPr lang="en-GB" alt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pl-PL" smtClean="0"/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251736-A5E6-4DC5-8E49-10556991E5FE}" type="slidenum">
              <a:rPr lang="en-GB" alt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667305-E6A2-4D6D-8F01-0B7A81ED6228}" type="slidenum">
              <a:rPr lang="en-GB" altLang="pl-PL"/>
              <a:pPr/>
              <a:t>14</a:t>
            </a:fld>
            <a:endParaRPr lang="en-GB" altLang="pl-PL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pl-PL" smtClean="0"/>
          </a:p>
        </p:txBody>
      </p:sp>
      <p:sp>
        <p:nvSpPr>
          <p:cNvPr id="41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A98BE4-D665-4176-97E2-32A4AB610869}" type="slidenum">
              <a:rPr lang="en-GB" alt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AC51E-CBE9-4385-BB43-CD9E5C234240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54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31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742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GB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3DC1C8CA-38D7-4454-90F9-37BF9D8A2EB7}" type="slidenum">
              <a:rPr lang="en-GB" altLang="pl-PL"/>
              <a:pPr/>
              <a:t>‹#›</a:t>
            </a:fld>
            <a:endParaRPr lang="en-GB" altLang="pl-PL"/>
          </a:p>
        </p:txBody>
      </p:sp>
    </p:spTree>
    <p:extLst>
      <p:ext uri="{BB962C8B-B14F-4D97-AF65-F5344CB8AC3E}">
        <p14:creationId xmlns:p14="http://schemas.microsoft.com/office/powerpoint/2010/main" val="339070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05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32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6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43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70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18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58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56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1589C-BF96-4ADA-A0CA-5293CF297CB9}" type="datetimeFigureOut">
              <a:rPr lang="en-GB" smtClean="0"/>
              <a:pPr/>
              <a:t>25/03/2014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FF005-3D5A-411A-AAC8-3993A4B55A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9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energiadlaregionu.eu/pl/naukowcy-dla-gospodarki-mazowsza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www.prawolokalne.p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youtube.com/watch?v=mgNYPoZwCX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3059832" y="1628800"/>
            <a:ext cx="5688632" cy="2808312"/>
          </a:xfrm>
        </p:spPr>
        <p:txBody>
          <a:bodyPr>
            <a:noAutofit/>
          </a:bodyPr>
          <a:lstStyle/>
          <a:p>
            <a:pPr algn="r"/>
            <a:r>
              <a:rPr lang="pl-PL" sz="2000" b="1" dirty="0" smtClean="0">
                <a:solidFill>
                  <a:srgbClr val="A50021"/>
                </a:solidFill>
              </a:rPr>
              <a:t>Techniczne, środowiskowe, ekonomiczne </a:t>
            </a:r>
            <a:br>
              <a:rPr lang="pl-PL" sz="2000" b="1" dirty="0" smtClean="0">
                <a:solidFill>
                  <a:srgbClr val="A50021"/>
                </a:solidFill>
              </a:rPr>
            </a:br>
            <a:r>
              <a:rPr lang="pl-PL" sz="2000" b="1" dirty="0" smtClean="0">
                <a:solidFill>
                  <a:srgbClr val="A50021"/>
                </a:solidFill>
              </a:rPr>
              <a:t>i społeczne aspekty podnoszenia efektywności energetycznej budynków </a:t>
            </a:r>
            <a:br>
              <a:rPr lang="pl-PL" sz="2000" b="1" dirty="0" smtClean="0">
                <a:solidFill>
                  <a:srgbClr val="A50021"/>
                </a:solidFill>
              </a:rPr>
            </a:br>
            <a:r>
              <a:rPr lang="pl-PL" sz="2000" b="1" dirty="0" smtClean="0">
                <a:solidFill>
                  <a:srgbClr val="A50021"/>
                </a:solidFill>
              </a:rPr>
              <a:t>– prezentacja narzędzi </a:t>
            </a:r>
            <a:br>
              <a:rPr lang="pl-PL" sz="2000" b="1" dirty="0" smtClean="0">
                <a:solidFill>
                  <a:srgbClr val="A50021"/>
                </a:solidFill>
              </a:rPr>
            </a:br>
            <a:r>
              <a:rPr lang="pl-PL" sz="2000" b="1" dirty="0" smtClean="0">
                <a:solidFill>
                  <a:srgbClr val="A50021"/>
                </a:solidFill>
              </a:rPr>
              <a:t>i publikacji wypracowanych w ramach projektu </a:t>
            </a:r>
            <a:br>
              <a:rPr lang="pl-PL" sz="2000" b="1" dirty="0" smtClean="0">
                <a:solidFill>
                  <a:srgbClr val="A50021"/>
                </a:solidFill>
              </a:rPr>
            </a:br>
            <a:r>
              <a:rPr lang="pl-PL" sz="2000" b="1" i="1" dirty="0" smtClean="0">
                <a:solidFill>
                  <a:srgbClr val="A50021"/>
                </a:solidFill>
              </a:rPr>
              <a:t>Naukowcy dla gospodarki Mazowsza</a:t>
            </a:r>
            <a:endParaRPr lang="pl-PL" sz="2000" i="1" dirty="0">
              <a:solidFill>
                <a:srgbClr val="A50021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3757853" y="4941168"/>
            <a:ext cx="5206635" cy="926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1800" b="1" dirty="0" smtClean="0"/>
              <a:t>Politechnika Warszawska, Instytut </a:t>
            </a:r>
            <a:r>
              <a:rPr lang="pl-PL" sz="1800" b="1" dirty="0"/>
              <a:t>Techniki Cieplnej</a:t>
            </a:r>
          </a:p>
          <a:p>
            <a:pPr algn="r"/>
            <a:r>
              <a:rPr lang="pl-PL" sz="1800" b="1" dirty="0" smtClean="0"/>
              <a:t>Warszawa, 25.03.2014 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I. Centrum Kompetencji</a:t>
            </a:r>
            <a:br>
              <a:rPr lang="pl-PL" b="1" dirty="0" smtClean="0"/>
            </a:br>
            <a:r>
              <a:rPr lang="pl-PL" dirty="0" smtClean="0"/>
              <a:t>Zestaw narzędzi do optymalizacji działalności gospodarczej MŚP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67544" y="4077072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hlinkClick r:id="rId3"/>
              </a:rPr>
              <a:t>http://www.bioenergiadlaregionu.eu/pl/naukowcy-dla-gospodarki-mazowsza/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40735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ole tekstowe 1"/>
          <p:cNvSpPr txBox="1">
            <a:spLocks noChangeArrowheads="1"/>
          </p:cNvSpPr>
          <p:nvPr/>
        </p:nvSpPr>
        <p:spPr bwMode="auto">
          <a:xfrm>
            <a:off x="341313" y="955675"/>
            <a:ext cx="79930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>
                <a:solidFill>
                  <a:srgbClr val="C00000"/>
                </a:solidFill>
              </a:rPr>
              <a:t>Narzędzie do określania jakości powietrza wewnętrznego i intensywności wentylacji</a:t>
            </a:r>
          </a:p>
          <a:p>
            <a:pPr algn="ctr"/>
            <a:endParaRPr lang="pl-PL" altLang="pl-PL" sz="2000" b="1" dirty="0">
              <a:solidFill>
                <a:srgbClr val="C00000"/>
              </a:solidFill>
            </a:endParaRPr>
          </a:p>
        </p:txBody>
      </p:sp>
      <p:sp>
        <p:nvSpPr>
          <p:cNvPr id="2051" name="Prostokąt 3"/>
          <p:cNvSpPr>
            <a:spLocks noChangeArrowheads="1"/>
          </p:cNvSpPr>
          <p:nvPr/>
        </p:nvSpPr>
        <p:spPr bwMode="auto">
          <a:xfrm>
            <a:off x="461963" y="1339850"/>
            <a:ext cx="8382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600" b="1"/>
              <a:t>Autorzy:</a:t>
            </a:r>
          </a:p>
          <a:p>
            <a:r>
              <a:rPr lang="pl-PL" altLang="pl-PL" sz="1600"/>
              <a:t>dr inż. Szymon Firląg</a:t>
            </a:r>
          </a:p>
        </p:txBody>
      </p:sp>
      <p:sp>
        <p:nvSpPr>
          <p:cNvPr id="2052" name="pole tekstowe 4"/>
          <p:cNvSpPr txBox="1">
            <a:spLocks noChangeArrowheads="1"/>
          </p:cNvSpPr>
          <p:nvPr/>
        </p:nvSpPr>
        <p:spPr bwMode="auto">
          <a:xfrm>
            <a:off x="412750" y="2092325"/>
            <a:ext cx="45196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600" b="1"/>
              <a:t>Opis rozwiązania: </a:t>
            </a:r>
          </a:p>
          <a:p>
            <a:r>
              <a:rPr lang="en-GB" altLang="pl-PL" sz="1600">
                <a:solidFill>
                  <a:srgbClr val="000000"/>
                </a:solidFill>
              </a:rPr>
              <a:t>program komputerow</a:t>
            </a:r>
            <a:r>
              <a:rPr lang="pl-PL" altLang="pl-PL" sz="1600">
                <a:solidFill>
                  <a:srgbClr val="000000"/>
                </a:solidFill>
              </a:rPr>
              <a:t>y </a:t>
            </a:r>
            <a:r>
              <a:rPr lang="en-GB" altLang="pl-PL" sz="1600">
                <a:solidFill>
                  <a:srgbClr val="000000"/>
                </a:solidFill>
              </a:rPr>
              <a:t>do oceny jakości powietrza wewnętrznego i efektywności wentylacji na podstawie pomiarów zmiany stężenia CO</a:t>
            </a:r>
            <a:r>
              <a:rPr lang="en-GB" altLang="pl-PL" sz="1600" baseline="-25000">
                <a:solidFill>
                  <a:srgbClr val="000000"/>
                </a:solidFill>
              </a:rPr>
              <a:t>2</a:t>
            </a:r>
            <a:r>
              <a:rPr lang="pl-PL" altLang="pl-PL" sz="1600">
                <a:solidFill>
                  <a:srgbClr val="000000"/>
                </a:solidFill>
              </a:rPr>
              <a:t> w pomieszczeniu</a:t>
            </a:r>
            <a:endParaRPr lang="pl-PL" altLang="pl-PL" sz="1600" baseline="-25000"/>
          </a:p>
        </p:txBody>
      </p:sp>
      <p:sp>
        <p:nvSpPr>
          <p:cNvPr id="2053" name="pole tekstowe 6"/>
          <p:cNvSpPr txBox="1">
            <a:spLocks noChangeArrowheads="1"/>
          </p:cNvSpPr>
          <p:nvPr/>
        </p:nvSpPr>
        <p:spPr bwMode="auto">
          <a:xfrm>
            <a:off x="412750" y="3400425"/>
            <a:ext cx="44577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600" b="1"/>
              <a:t>Korzyści dla MŚP: </a:t>
            </a:r>
          </a:p>
          <a:p>
            <a:r>
              <a:rPr lang="en-GB" altLang="pl-PL" sz="1600">
                <a:solidFill>
                  <a:srgbClr val="000000"/>
                </a:solidFill>
              </a:rPr>
              <a:t>program może być wykorzystany do sporządzania </a:t>
            </a:r>
            <a:r>
              <a:rPr lang="pl-PL" altLang="pl-PL" sz="1600">
                <a:solidFill>
                  <a:srgbClr val="000000"/>
                </a:solidFill>
              </a:rPr>
              <a:t>ekspertyz dotyczących systemów wentylacji, umożliwia sklasyfikowanie jakości powietrza wewnętrznego i podjęcie decyzji dotyczącej zakresu działań modernizacyjnych, określa szacunkowy koszt podgrzania powietrza wentylacyjnego</a:t>
            </a:r>
            <a:endParaRPr lang="pl-PL" altLang="pl-PL" sz="160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4191000" cy="26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7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003085"/>
            <a:ext cx="8229600" cy="1323439"/>
          </a:xfr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Analiza oceny zanieczyszczenia powietrza wewnętrznego budynków użyteczności publicznej mikroorganizmami  oraz sposoby skutecznej dekontaminacji powietrza.</a:t>
            </a:r>
            <a:br>
              <a:rPr lang="pl-PL" sz="20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endParaRPr lang="pl-PL" sz="20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l-PL" b="1" dirty="0" smtClean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sz="2900" b="1" dirty="0" smtClean="0"/>
              <a:t>Autorzy</a:t>
            </a:r>
            <a:r>
              <a:rPr lang="pl-PL" sz="2900" b="1" dirty="0"/>
              <a:t>:</a:t>
            </a:r>
            <a:endParaRPr lang="pl-PL" sz="2900" dirty="0"/>
          </a:p>
          <a:p>
            <a:pPr marL="0" indent="0">
              <a:buNone/>
            </a:pPr>
            <a:r>
              <a:rPr lang="pl-PL" sz="2900" dirty="0"/>
              <a:t>Dr med. Patryk Tarka</a:t>
            </a:r>
          </a:p>
          <a:p>
            <a:pPr marL="0" indent="0">
              <a:buNone/>
            </a:pPr>
            <a:r>
              <a:rPr lang="pl-PL" sz="2900" dirty="0"/>
              <a:t> </a:t>
            </a:r>
          </a:p>
          <a:p>
            <a:pPr marL="0" indent="0">
              <a:buNone/>
            </a:pPr>
            <a:r>
              <a:rPr lang="pl-PL" sz="2900" b="1" dirty="0"/>
              <a:t>Opis rozwiązania</a:t>
            </a:r>
            <a:endParaRPr lang="pl-PL" sz="2900" dirty="0"/>
          </a:p>
          <a:p>
            <a:pPr marL="0" indent="0">
              <a:buNone/>
            </a:pPr>
            <a:r>
              <a:rPr lang="pl-PL" sz="2900" dirty="0"/>
              <a:t>Ocena mikrobiologiczna czystości powietrza w budynku przed i po rewitalizacji w połączeniu z wynikami pomiarów oceny jakości powietrza wewnętrznego (temperatura, wilgotność, strumienie powietrza)  i efektywności wentylacji na podstawie pomiarów zmiany stężenia CO</a:t>
            </a:r>
            <a:r>
              <a:rPr lang="pl-PL" sz="2900" baseline="-25000" dirty="0"/>
              <a:t>2</a:t>
            </a:r>
            <a:r>
              <a:rPr lang="pl-PL" sz="2900" dirty="0"/>
              <a:t> w pomieszczeniu</a:t>
            </a:r>
            <a:r>
              <a:rPr lang="pl-PL" sz="2900" dirty="0" smtClean="0"/>
              <a:t>.</a:t>
            </a:r>
            <a:r>
              <a:rPr lang="pl-PL" sz="2900" b="1" dirty="0"/>
              <a:t> </a:t>
            </a:r>
            <a:endParaRPr lang="pl-PL" sz="2900" dirty="0"/>
          </a:p>
          <a:p>
            <a:pPr marL="0" indent="0">
              <a:buNone/>
            </a:pPr>
            <a:r>
              <a:rPr lang="pl-PL" sz="2900" b="1" dirty="0" smtClean="0"/>
              <a:t>Korzyści</a:t>
            </a:r>
            <a:endParaRPr lang="pl-PL" sz="2900" dirty="0"/>
          </a:p>
          <a:p>
            <a:pPr marL="0" indent="0">
              <a:buNone/>
            </a:pPr>
            <a:r>
              <a:rPr lang="pl-PL" sz="2900" dirty="0" smtClean="0"/>
              <a:t>Na </a:t>
            </a:r>
            <a:r>
              <a:rPr lang="pl-PL" sz="2900" dirty="0"/>
              <a:t>podstawie wyników pomiarów opracowanie rozdziału w monografii i artykułów stanowiących cenne źródło wiedzy dla MŚP zajmujących się: systemami do dezynfekcji powietrza, systemami wentylacyjnymi i oczyszczania powietrza w pomieszczeniach.</a:t>
            </a:r>
          </a:p>
          <a:p>
            <a:endParaRPr lang="pl-PL" dirty="0"/>
          </a:p>
        </p:txBody>
      </p:sp>
      <p:sp>
        <p:nvSpPr>
          <p:cNvPr id="4" name="pole tekstowe 2"/>
          <p:cNvSpPr txBox="1"/>
          <p:nvPr/>
        </p:nvSpPr>
        <p:spPr>
          <a:xfrm>
            <a:off x="4860032" y="2132856"/>
            <a:ext cx="4032448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i="1" dirty="0">
                <a:solidFill>
                  <a:schemeClr val="bg1"/>
                </a:solidFill>
              </a:rPr>
              <a:t>Sposoby publikacji rozwiązań: </a:t>
            </a:r>
            <a:endParaRPr lang="pl-PL" sz="1200" dirty="0">
              <a:solidFill>
                <a:schemeClr val="bg1"/>
              </a:solidFill>
            </a:endParaRPr>
          </a:p>
          <a:p>
            <a:pPr lvl="0"/>
            <a:r>
              <a:rPr lang="pl-PL" sz="1200" i="1" dirty="0">
                <a:solidFill>
                  <a:schemeClr val="bg1"/>
                </a:solidFill>
              </a:rPr>
              <a:t>artykuły popularyzujące w czasopiśmie naukowym „Zakażenia” i Ogólnopolskim Przeglądzie Medycznym</a:t>
            </a:r>
            <a:endParaRPr lang="pl-PL" sz="1200" dirty="0">
              <a:solidFill>
                <a:schemeClr val="bg1"/>
              </a:solidFill>
            </a:endParaRPr>
          </a:p>
          <a:p>
            <a:pPr lvl="0"/>
            <a:r>
              <a:rPr lang="pl-PL" sz="1200" i="1" dirty="0">
                <a:solidFill>
                  <a:schemeClr val="bg1"/>
                </a:solidFill>
              </a:rPr>
              <a:t>rozdział naukowy w monografii</a:t>
            </a:r>
            <a:endParaRPr lang="pl-PL" sz="1200" dirty="0">
              <a:solidFill>
                <a:schemeClr val="bg1"/>
              </a:solidFill>
            </a:endParaRPr>
          </a:p>
          <a:p>
            <a:r>
              <a:rPr lang="pl-PL" sz="16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78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ole tekstowe 1"/>
          <p:cNvSpPr txBox="1">
            <a:spLocks noChangeArrowheads="1"/>
          </p:cNvSpPr>
          <p:nvPr/>
        </p:nvSpPr>
        <p:spPr bwMode="auto">
          <a:xfrm>
            <a:off x="341313" y="955675"/>
            <a:ext cx="79930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>
                <a:solidFill>
                  <a:srgbClr val="C00000"/>
                </a:solidFill>
                <a:latin typeface="Arial" charset="0"/>
              </a:rPr>
              <a:t>Ocena instalacji okablowania strukturalnego, c.o. i </a:t>
            </a:r>
            <a:r>
              <a:rPr lang="pl-PL" altLang="pl-PL" sz="2000" b="1" dirty="0" err="1">
                <a:solidFill>
                  <a:srgbClr val="C00000"/>
                </a:solidFill>
                <a:latin typeface="Arial" charset="0"/>
              </a:rPr>
              <a:t>c.w.u</a:t>
            </a:r>
            <a:r>
              <a:rPr lang="pl-PL" altLang="pl-PL" sz="2000" b="1" dirty="0">
                <a:solidFill>
                  <a:srgbClr val="C00000"/>
                </a:solidFill>
                <a:latin typeface="Arial" charset="0"/>
              </a:rPr>
              <a:t>.</a:t>
            </a:r>
          </a:p>
          <a:p>
            <a:pPr algn="ctr"/>
            <a:endParaRPr lang="pl-PL" altLang="pl-PL" sz="2000" b="1" dirty="0">
              <a:solidFill>
                <a:srgbClr val="C00000"/>
              </a:solidFill>
            </a:endParaRPr>
          </a:p>
        </p:txBody>
      </p:sp>
      <p:sp>
        <p:nvSpPr>
          <p:cNvPr id="14338" name="Prostokąt 3"/>
          <p:cNvSpPr>
            <a:spLocks noChangeArrowheads="1"/>
          </p:cNvSpPr>
          <p:nvPr/>
        </p:nvSpPr>
        <p:spPr bwMode="auto">
          <a:xfrm>
            <a:off x="107950" y="1339850"/>
            <a:ext cx="2309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600" b="1"/>
              <a:t>Autorzy:</a:t>
            </a:r>
          </a:p>
          <a:p>
            <a:r>
              <a:rPr lang="pl-PL" altLang="pl-PL" sz="1600">
                <a:latin typeface="Arial" charset="0"/>
              </a:rPr>
              <a:t>dr inż. Jacek Szymczyk</a:t>
            </a:r>
            <a:endParaRPr lang="pl-PL" altLang="pl-PL" sz="1600"/>
          </a:p>
        </p:txBody>
      </p:sp>
      <p:sp>
        <p:nvSpPr>
          <p:cNvPr id="14339" name="pole tekstowe 4"/>
          <p:cNvSpPr txBox="1">
            <a:spLocks noChangeArrowheads="1"/>
          </p:cNvSpPr>
          <p:nvPr/>
        </p:nvSpPr>
        <p:spPr bwMode="auto">
          <a:xfrm>
            <a:off x="34925" y="1989138"/>
            <a:ext cx="610393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8288" indent="-2682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191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27138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5125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600" b="1"/>
              <a:t>Opis rozwiązania: </a:t>
            </a:r>
            <a:endParaRPr lang="pl-PL" altLang="pl-PL" sz="1600" b="1">
              <a:latin typeface="Arial" charset="0"/>
            </a:endParaRPr>
          </a:p>
          <a:p>
            <a:r>
              <a:rPr lang="pl-PL" altLang="pl-PL" sz="1200">
                <a:latin typeface="Arial" charset="0"/>
              </a:rPr>
              <a:t>W ramach projektu przygotowano 3 arkusze:</a:t>
            </a:r>
          </a:p>
          <a:p>
            <a:pPr>
              <a:buFontTx/>
              <a:buChar char="-"/>
            </a:pPr>
            <a:r>
              <a:rPr lang="pl-PL" altLang="pl-PL" sz="1200">
                <a:latin typeface="Arial" charset="0"/>
              </a:rPr>
              <a:t> arkusz oceny okablowania strukturalnego,</a:t>
            </a:r>
          </a:p>
          <a:p>
            <a:pPr>
              <a:buFontTx/>
              <a:buChar char="-"/>
            </a:pPr>
            <a:r>
              <a:rPr lang="pl-PL" altLang="pl-PL" sz="1200">
                <a:latin typeface="Arial" charset="0"/>
              </a:rPr>
              <a:t> arkusz oceny instalacji grzewczej budynku,</a:t>
            </a:r>
          </a:p>
          <a:p>
            <a:pPr>
              <a:buFontTx/>
              <a:buChar char="-"/>
            </a:pPr>
            <a:r>
              <a:rPr lang="pl-PL" altLang="pl-PL" sz="1200">
                <a:latin typeface="Arial" charset="0"/>
              </a:rPr>
              <a:t> arkusz oceny instalacji przygotowania c.w.u.</a:t>
            </a:r>
          </a:p>
          <a:p>
            <a:pPr>
              <a:buFontTx/>
              <a:buChar char="-"/>
            </a:pPr>
            <a:endParaRPr lang="pl-PL" altLang="pl-PL" sz="1200">
              <a:latin typeface="Arial" charset="0"/>
            </a:endParaRPr>
          </a:p>
          <a:p>
            <a:r>
              <a:rPr lang="pl-PL" altLang="pl-PL" sz="1600" b="1">
                <a:latin typeface="Arial" charset="0"/>
              </a:rPr>
              <a:t>Działanie każdego arkusza:</a:t>
            </a:r>
          </a:p>
          <a:p>
            <a:r>
              <a:rPr lang="pl-PL" altLang="pl-PL" sz="1200">
                <a:latin typeface="Arial" charset="0"/>
              </a:rPr>
              <a:t>1. 	wybór istniejącego rozwiązania (układ, zastosowane urządzenia, stan i wiek urządzeń i instalacji, itp.,</a:t>
            </a:r>
          </a:p>
          <a:p>
            <a:r>
              <a:rPr lang="pl-PL" altLang="pl-PL" sz="1200">
                <a:latin typeface="Arial" charset="0"/>
              </a:rPr>
              <a:t>2. 	porównanie stanu bieżącego z rozwiązaniem referencyjnym,</a:t>
            </a:r>
          </a:p>
          <a:p>
            <a:r>
              <a:rPr lang="pl-PL" altLang="pl-PL" sz="1200">
                <a:latin typeface="Arial" charset="0"/>
              </a:rPr>
              <a:t>3. 	ocena porównania obu rozwiązań w skali liczbowej i na wykresie.</a:t>
            </a:r>
          </a:p>
        </p:txBody>
      </p:sp>
      <p:sp>
        <p:nvSpPr>
          <p:cNvPr id="14340" name="pole tekstowe 6"/>
          <p:cNvSpPr txBox="1">
            <a:spLocks noChangeArrowheads="1"/>
          </p:cNvSpPr>
          <p:nvPr/>
        </p:nvSpPr>
        <p:spPr bwMode="auto">
          <a:xfrm>
            <a:off x="395288" y="5368925"/>
            <a:ext cx="87487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600" b="1"/>
              <a:t>Korzyści dla MŚP: </a:t>
            </a:r>
            <a:r>
              <a:rPr lang="pl-PL" altLang="pl-PL" sz="1600">
                <a:latin typeface="Arial" charset="0"/>
              </a:rPr>
              <a:t>otrzymanie szybkiego i prostego narzędzia umożliwiającego wstępną ocenę instalacji bez prowadzenia audytu przy podejmowaniu decyzji o rewitalizacji.</a:t>
            </a:r>
            <a:endParaRPr lang="pl-PL" altLang="pl-PL" sz="160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r="24609" b="42438"/>
          <a:stretch>
            <a:fillRect/>
          </a:stretch>
        </p:blipFill>
        <p:spPr bwMode="auto">
          <a:xfrm>
            <a:off x="3851275" y="1412875"/>
            <a:ext cx="5111750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58919" r="14557" b="19749"/>
          <a:stretch>
            <a:fillRect/>
          </a:stretch>
        </p:blipFill>
        <p:spPr bwMode="auto">
          <a:xfrm>
            <a:off x="1908175" y="4237038"/>
            <a:ext cx="7058025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02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" y="33124"/>
            <a:ext cx="9175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013767" y="1366838"/>
            <a:ext cx="4278313" cy="477837"/>
          </a:xfrm>
          <a:ln/>
        </p:spPr>
        <p:txBody>
          <a:bodyPr/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altLang="pl-PL" sz="1600" b="1" dirty="0" err="1"/>
              <a:t>dr</a:t>
            </a:r>
            <a:r>
              <a:rPr lang="en-GB" altLang="pl-PL" sz="1600" b="1" dirty="0"/>
              <a:t> </a:t>
            </a:r>
            <a:r>
              <a:rPr lang="en-GB" altLang="pl-PL" sz="1600" b="1" dirty="0" err="1"/>
              <a:t>inż</a:t>
            </a:r>
            <a:r>
              <a:rPr lang="en-GB" altLang="pl-PL" sz="1600" b="1" dirty="0"/>
              <a:t>. Sławomir Bielecki  ITC, PW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92" y="1324939"/>
            <a:ext cx="2244960" cy="196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736" y="3266264"/>
            <a:ext cx="310176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26880" y="1666256"/>
            <a:ext cx="4963680" cy="251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15367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19939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24511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29083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r>
              <a:rPr lang="en-GB" altLang="pl-PL" sz="1300" b="1" dirty="0"/>
              <a:t>Opis  </a:t>
            </a:r>
            <a:r>
              <a:rPr lang="en-GB" altLang="pl-PL" sz="1300" b="1" dirty="0" err="1"/>
              <a:t>rozwiązania</a:t>
            </a:r>
            <a:r>
              <a:rPr lang="en-GB" altLang="pl-PL" sz="1300" b="1" dirty="0"/>
              <a:t>:</a:t>
            </a:r>
          </a:p>
          <a:p>
            <a:pPr algn="just"/>
            <a:r>
              <a:rPr lang="en-GB" altLang="pl-PL" sz="1300" dirty="0"/>
              <a:t>Na </a:t>
            </a:r>
            <a:r>
              <a:rPr lang="en-GB" altLang="pl-PL" sz="1300" dirty="0" err="1"/>
              <a:t>podstawie</a:t>
            </a:r>
            <a:r>
              <a:rPr lang="en-GB" altLang="pl-PL" sz="1300" dirty="0"/>
              <a:t> </a:t>
            </a:r>
            <a:r>
              <a:rPr lang="en-GB" altLang="pl-PL" sz="1300" dirty="0" err="1"/>
              <a:t>zebranych</a:t>
            </a:r>
            <a:r>
              <a:rPr lang="en-GB" altLang="pl-PL" sz="1300" dirty="0"/>
              <a:t> </a:t>
            </a:r>
            <a:r>
              <a:rPr lang="en-GB" altLang="pl-PL" sz="1300" dirty="0" err="1"/>
              <a:t>materiałów</a:t>
            </a:r>
            <a:r>
              <a:rPr lang="en-GB" altLang="pl-PL" sz="1300" dirty="0"/>
              <a:t> </a:t>
            </a:r>
            <a:r>
              <a:rPr lang="en-GB" altLang="pl-PL" sz="1300" dirty="0" err="1"/>
              <a:t>i</a:t>
            </a:r>
            <a:r>
              <a:rPr lang="en-GB" altLang="pl-PL" sz="1300" dirty="0"/>
              <a:t> </a:t>
            </a:r>
            <a:r>
              <a:rPr lang="en-GB" altLang="pl-PL" sz="1300" dirty="0" err="1"/>
              <a:t>zdobytych</a:t>
            </a:r>
            <a:r>
              <a:rPr lang="en-GB" altLang="pl-PL" sz="1300" dirty="0"/>
              <a:t> </a:t>
            </a:r>
            <a:r>
              <a:rPr lang="en-GB" altLang="pl-PL" sz="1300" dirty="0" err="1"/>
              <a:t>podczas</a:t>
            </a:r>
            <a:r>
              <a:rPr lang="en-GB" altLang="pl-PL" sz="1300" dirty="0"/>
              <a:t> </a:t>
            </a:r>
            <a:r>
              <a:rPr lang="en-GB" altLang="pl-PL" sz="1300" dirty="0" err="1"/>
              <a:t>stażów</a:t>
            </a:r>
            <a:r>
              <a:rPr lang="en-GB" altLang="pl-PL" sz="1300" dirty="0"/>
              <a:t> </a:t>
            </a:r>
            <a:r>
              <a:rPr lang="en-GB" altLang="pl-PL" sz="1300" dirty="0" err="1"/>
              <a:t>doświadczeń</a:t>
            </a:r>
            <a:r>
              <a:rPr lang="en-GB" altLang="pl-PL" sz="1300" dirty="0"/>
              <a:t> </a:t>
            </a:r>
            <a:r>
              <a:rPr lang="en-GB" altLang="pl-PL" sz="1300" dirty="0" err="1"/>
              <a:t>opracowane</a:t>
            </a:r>
            <a:r>
              <a:rPr lang="en-GB" altLang="pl-PL" sz="1300" dirty="0"/>
              <a:t> </a:t>
            </a:r>
            <a:r>
              <a:rPr lang="en-GB" altLang="pl-PL" sz="1300" dirty="0" err="1"/>
              <a:t>zostały</a:t>
            </a:r>
            <a:r>
              <a:rPr lang="en-GB" altLang="pl-PL" sz="1300" dirty="0"/>
              <a:t> </a:t>
            </a:r>
            <a:r>
              <a:rPr lang="en-GB" altLang="pl-PL" sz="1300" dirty="0" err="1"/>
              <a:t>rozdziały</a:t>
            </a:r>
            <a:r>
              <a:rPr lang="en-GB" altLang="pl-PL" sz="1300" dirty="0"/>
              <a:t> </a:t>
            </a:r>
            <a:r>
              <a:rPr lang="en-GB" altLang="pl-PL" sz="13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Poradnika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dotyczące</a:t>
            </a:r>
            <a:r>
              <a:rPr lang="en-GB" altLang="pl-PL" sz="1300" dirty="0"/>
              <a:t> </a:t>
            </a:r>
            <a:r>
              <a:rPr lang="en-GB" altLang="pl-PL" sz="1300" dirty="0" err="1"/>
              <a:t>użytkowania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energii</a:t>
            </a:r>
            <a:r>
              <a:rPr lang="en-GB" altLang="pl-PL" sz="1300" dirty="0"/>
              <a:t> </a:t>
            </a:r>
            <a:r>
              <a:rPr lang="en-GB" altLang="pl-PL" sz="1300" dirty="0" err="1"/>
              <a:t>elektrycznej</a:t>
            </a:r>
            <a:r>
              <a:rPr lang="en-GB" altLang="pl-PL" sz="1300" dirty="0"/>
              <a:t> w </a:t>
            </a:r>
            <a:r>
              <a:rPr lang="en-GB" altLang="pl-PL" sz="1300" dirty="0" err="1"/>
              <a:t>budynkach</a:t>
            </a:r>
            <a:r>
              <a:rPr lang="en-GB" altLang="pl-PL" sz="1300" dirty="0"/>
              <a:t> </a:t>
            </a:r>
            <a:r>
              <a:rPr lang="en-GB" altLang="pl-PL" sz="1300" dirty="0" err="1"/>
              <a:t>użyteczności</a:t>
            </a:r>
            <a:r>
              <a:rPr lang="en-GB" altLang="pl-PL" sz="1300" dirty="0"/>
              <a:t> </a:t>
            </a:r>
            <a:r>
              <a:rPr lang="en-GB" altLang="pl-PL" sz="1300" dirty="0" err="1"/>
              <a:t>publicznej</a:t>
            </a:r>
            <a:r>
              <a:rPr lang="en-GB" altLang="pl-PL" sz="1300" dirty="0"/>
              <a:t>. </a:t>
            </a:r>
            <a:r>
              <a:rPr lang="en-GB" altLang="pl-PL" sz="1300" dirty="0" err="1"/>
              <a:t>Przedstawiono</a:t>
            </a:r>
            <a:r>
              <a:rPr lang="en-GB" altLang="pl-PL" sz="1300" dirty="0"/>
              <a:t> </a:t>
            </a:r>
            <a:r>
              <a:rPr lang="en-GB" altLang="pl-PL" sz="1300" dirty="0" err="1"/>
              <a:t>rady</a:t>
            </a:r>
            <a:r>
              <a:rPr lang="en-GB" altLang="pl-PL" sz="1300" dirty="0"/>
              <a:t> </a:t>
            </a:r>
            <a:r>
              <a:rPr lang="en-GB" altLang="pl-PL" sz="1300" dirty="0" err="1"/>
              <a:t>i</a:t>
            </a:r>
            <a:r>
              <a:rPr lang="en-GB" altLang="pl-PL" sz="1300" dirty="0"/>
              <a:t> </a:t>
            </a:r>
            <a:r>
              <a:rPr lang="en-GB" altLang="pl-PL" sz="1300" dirty="0" err="1"/>
              <a:t>wskazówki</a:t>
            </a:r>
            <a:r>
              <a:rPr lang="en-GB" altLang="pl-PL" sz="1300" dirty="0"/>
              <a:t> nt. </a:t>
            </a:r>
            <a:r>
              <a:rPr lang="en-GB" altLang="pl-PL" sz="1300" u="sng" dirty="0" err="1"/>
              <a:t>racjonalnego</a:t>
            </a:r>
            <a:r>
              <a:rPr lang="en-GB" altLang="pl-PL" sz="1300" u="sng" dirty="0"/>
              <a:t> </a:t>
            </a:r>
            <a:endParaRPr lang="pl-PL" altLang="pl-PL" sz="1300" u="sng" dirty="0" smtClean="0"/>
          </a:p>
          <a:p>
            <a:pPr algn="just"/>
            <a:r>
              <a:rPr lang="en-GB" altLang="pl-PL" sz="1300" u="sng" dirty="0" err="1" smtClean="0"/>
              <a:t>i</a:t>
            </a:r>
            <a:r>
              <a:rPr lang="en-GB" altLang="pl-PL" sz="1300" u="sng" dirty="0" smtClean="0"/>
              <a:t> </a:t>
            </a:r>
            <a:r>
              <a:rPr lang="en-GB" altLang="pl-PL" sz="1300" u="sng" dirty="0" err="1"/>
              <a:t>oszczędnego</a:t>
            </a:r>
            <a:r>
              <a:rPr lang="en-GB" altLang="pl-PL" sz="1300" u="sng" dirty="0"/>
              <a:t> </a:t>
            </a:r>
            <a:r>
              <a:rPr lang="en-GB" altLang="pl-PL" sz="1300" u="sng" dirty="0" err="1"/>
              <a:t>gospodarowania</a:t>
            </a:r>
            <a:r>
              <a:rPr lang="en-GB" altLang="pl-PL" sz="1300" u="sng" dirty="0"/>
              <a:t> </a:t>
            </a:r>
            <a:r>
              <a:rPr lang="en-GB" altLang="pl-PL" sz="1300" u="sng" dirty="0" err="1"/>
              <a:t>energią</a:t>
            </a:r>
            <a:r>
              <a:rPr lang="en-GB" altLang="pl-PL" sz="1300" dirty="0"/>
              <a:t> w </a:t>
            </a:r>
            <a:r>
              <a:rPr lang="en-GB" altLang="pl-PL" sz="1300" dirty="0" err="1"/>
              <a:t>tego</a:t>
            </a:r>
            <a:r>
              <a:rPr lang="en-GB" altLang="pl-PL" sz="1300" dirty="0"/>
              <a:t> </a:t>
            </a:r>
            <a:r>
              <a:rPr lang="en-GB" altLang="pl-PL" sz="1300" dirty="0" err="1"/>
              <a:t>typu</a:t>
            </a:r>
            <a:r>
              <a:rPr lang="en-GB" altLang="pl-PL" sz="1300" dirty="0"/>
              <a:t> </a:t>
            </a:r>
            <a:r>
              <a:rPr lang="en-GB" altLang="pl-PL" sz="1300" dirty="0" err="1"/>
              <a:t>obiektach</a:t>
            </a:r>
            <a:r>
              <a:rPr lang="en-GB" altLang="pl-PL" sz="1300" dirty="0"/>
              <a:t>, </a:t>
            </a:r>
            <a:endParaRPr lang="pl-PL" altLang="pl-PL" sz="1300" dirty="0" smtClean="0"/>
          </a:p>
          <a:p>
            <a:pPr algn="just"/>
            <a:r>
              <a:rPr lang="en-GB" altLang="pl-PL" sz="1300" dirty="0" smtClean="0"/>
              <a:t>z </a:t>
            </a:r>
            <a:r>
              <a:rPr lang="en-GB" altLang="pl-PL" sz="1300" dirty="0" err="1"/>
              <a:t>uwzględnieniem</a:t>
            </a:r>
            <a:r>
              <a:rPr lang="en-GB" altLang="pl-PL" sz="1300" dirty="0"/>
              <a:t> </a:t>
            </a:r>
            <a:r>
              <a:rPr lang="en-GB" altLang="pl-PL" sz="1300" dirty="0" err="1"/>
              <a:t>potencjału</a:t>
            </a:r>
            <a:r>
              <a:rPr lang="en-GB" altLang="pl-PL" sz="1300" dirty="0"/>
              <a:t> </a:t>
            </a:r>
            <a:r>
              <a:rPr lang="en-GB" altLang="pl-PL" sz="1300" dirty="0" err="1"/>
              <a:t>rozwoju</a:t>
            </a:r>
            <a:r>
              <a:rPr lang="en-GB" altLang="pl-PL" sz="1300" dirty="0"/>
              <a:t> </a:t>
            </a:r>
            <a:r>
              <a:rPr lang="en-GB" altLang="pl-PL" sz="1300" b="1" dirty="0" err="1"/>
              <a:t>nowej</a:t>
            </a:r>
            <a:r>
              <a:rPr lang="en-GB" altLang="pl-PL" sz="1300" b="1" dirty="0"/>
              <a:t> </a:t>
            </a:r>
            <a:r>
              <a:rPr lang="en-GB" altLang="pl-PL" sz="1300" b="1" dirty="0" err="1"/>
              <a:t>niszy</a:t>
            </a:r>
            <a:r>
              <a:rPr lang="en-GB" altLang="pl-PL" sz="1300" b="1" dirty="0"/>
              <a:t> </a:t>
            </a:r>
            <a:r>
              <a:rPr lang="en-GB" altLang="pl-PL" sz="1300" b="1" dirty="0" err="1"/>
              <a:t>biznesowej</a:t>
            </a:r>
            <a:r>
              <a:rPr lang="en-GB" altLang="pl-PL" sz="1300" dirty="0"/>
              <a:t>, </a:t>
            </a:r>
            <a:r>
              <a:rPr lang="en-GB" altLang="pl-PL" sz="1300" dirty="0" err="1"/>
              <a:t>predestynowanej</a:t>
            </a:r>
            <a:r>
              <a:rPr lang="en-GB" altLang="pl-PL" sz="1300" dirty="0"/>
              <a:t> </a:t>
            </a:r>
            <a:r>
              <a:rPr lang="en-GB" altLang="pl-PL" sz="1300" dirty="0" err="1"/>
              <a:t>dla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lokalnej</a:t>
            </a:r>
            <a:r>
              <a:rPr lang="en-GB" altLang="pl-PL" sz="1300" dirty="0"/>
              <a:t>, </a:t>
            </a:r>
            <a:r>
              <a:rPr lang="en-GB" altLang="pl-PL" sz="1300" dirty="0" err="1"/>
              <a:t>małej</a:t>
            </a:r>
            <a:r>
              <a:rPr lang="en-GB" altLang="pl-PL" sz="1300" dirty="0"/>
              <a:t> </a:t>
            </a:r>
            <a:r>
              <a:rPr lang="en-GB" altLang="pl-PL" sz="1300" dirty="0" err="1"/>
              <a:t>przedsiębiorczości</a:t>
            </a:r>
            <a:r>
              <a:rPr lang="en-GB" altLang="pl-PL" sz="1300" dirty="0"/>
              <a:t>. </a:t>
            </a:r>
            <a:r>
              <a:rPr lang="en-GB" altLang="pl-PL" sz="1300" dirty="0" err="1"/>
              <a:t>Opracowano</a:t>
            </a:r>
            <a:r>
              <a:rPr lang="en-GB" altLang="pl-PL" sz="1300" dirty="0"/>
              <a:t> </a:t>
            </a:r>
            <a:r>
              <a:rPr lang="en-GB" altLang="pl-PL" sz="13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arkusze</a:t>
            </a:r>
            <a:r>
              <a:rPr lang="en-GB" altLang="pl-PL" sz="1300" dirty="0"/>
              <a:t> </a:t>
            </a:r>
            <a:r>
              <a:rPr lang="en-GB" altLang="pl-PL" sz="1300" dirty="0" err="1"/>
              <a:t>wspomagające</a:t>
            </a:r>
            <a:r>
              <a:rPr lang="en-GB" altLang="pl-PL" sz="1300" dirty="0"/>
              <a:t> </a:t>
            </a:r>
            <a:r>
              <a:rPr lang="en-GB" altLang="pl-PL" sz="13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ocenę</a:t>
            </a:r>
            <a:r>
              <a:rPr lang="en-GB" altLang="pl-PL" sz="13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13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instalacji</a:t>
            </a:r>
            <a:r>
              <a:rPr lang="en-GB" altLang="pl-PL" sz="13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13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elektr</a:t>
            </a:r>
            <a:r>
              <a:rPr lang="en-GB" altLang="pl-PL" sz="1300" dirty="0"/>
              <a:t>. </a:t>
            </a:r>
            <a:r>
              <a:rPr lang="en-GB" altLang="pl-PL" sz="1300" dirty="0" err="1"/>
              <a:t>budynku</a:t>
            </a:r>
            <a:r>
              <a:rPr lang="en-GB" altLang="pl-PL" sz="1300" dirty="0"/>
              <a:t>, w </a:t>
            </a:r>
            <a:r>
              <a:rPr lang="en-GB" altLang="pl-PL" sz="1300" dirty="0" err="1"/>
              <a:t>tym</a:t>
            </a:r>
            <a:r>
              <a:rPr lang="en-GB" altLang="pl-PL" sz="1300" dirty="0"/>
              <a:t> </a:t>
            </a:r>
            <a:r>
              <a:rPr lang="en-GB" altLang="pl-PL" sz="1300" dirty="0" err="1"/>
              <a:t>oświetlenia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wewnętrznego</a:t>
            </a:r>
            <a:r>
              <a:rPr lang="en-GB" altLang="pl-PL" sz="1300" dirty="0"/>
              <a:t>.</a:t>
            </a:r>
          </a:p>
          <a:p>
            <a:endParaRPr lang="en-GB" altLang="pl-PL" sz="1300" b="1" dirty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26880" y="3999300"/>
            <a:ext cx="5551200" cy="207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15367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19939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24511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29083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r>
              <a:rPr lang="en-GB" altLang="pl-PL" sz="1300" b="1" dirty="0" err="1"/>
              <a:t>Korzyści</a:t>
            </a:r>
            <a:r>
              <a:rPr lang="en-GB" altLang="pl-PL" sz="1300" b="1" dirty="0"/>
              <a:t> </a:t>
            </a:r>
            <a:r>
              <a:rPr lang="en-GB" altLang="pl-PL" sz="1300" b="1" dirty="0" err="1"/>
              <a:t>dla</a:t>
            </a:r>
            <a:r>
              <a:rPr lang="en-GB" altLang="pl-PL" sz="1300" b="1" dirty="0"/>
              <a:t> MSP:</a:t>
            </a:r>
          </a:p>
          <a:p>
            <a:pPr algn="just"/>
            <a:r>
              <a:rPr lang="en-GB" altLang="pl-PL" sz="1300" dirty="0" err="1"/>
              <a:t>Opracowana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autorska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koncepcja</a:t>
            </a:r>
            <a:r>
              <a:rPr lang="en-GB" altLang="pl-PL" sz="1300" dirty="0"/>
              <a:t> </a:t>
            </a:r>
            <a:r>
              <a:rPr lang="en-GB" altLang="pl-PL" sz="13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układu</a:t>
            </a:r>
            <a:r>
              <a:rPr lang="en-GB" altLang="pl-PL" sz="13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13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zasilania</a:t>
            </a:r>
            <a:r>
              <a:rPr lang="en-GB" altLang="pl-PL" sz="13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13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GB" altLang="pl-PL" sz="13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13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sieci</a:t>
            </a:r>
            <a:r>
              <a:rPr lang="en-GB" altLang="pl-PL" sz="13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13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elektroenergetycznej</a:t>
            </a:r>
            <a:r>
              <a:rPr lang="en-GB" altLang="pl-PL" sz="13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13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budynku</a:t>
            </a:r>
            <a:r>
              <a:rPr lang="en-GB" altLang="pl-PL" sz="1300" dirty="0"/>
              <a:t> </a:t>
            </a:r>
            <a:r>
              <a:rPr lang="en-GB" altLang="pl-PL" sz="1300" dirty="0" err="1"/>
              <a:t>opiera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się</a:t>
            </a:r>
            <a:r>
              <a:rPr lang="en-GB" altLang="pl-PL" sz="1300" dirty="0"/>
              <a:t> </a:t>
            </a:r>
            <a:r>
              <a:rPr lang="en-GB" altLang="pl-PL" sz="1300" dirty="0" err="1"/>
              <a:t>na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strukturze</a:t>
            </a:r>
            <a:r>
              <a:rPr lang="en-GB" altLang="pl-PL" sz="1300" dirty="0"/>
              <a:t> </a:t>
            </a:r>
            <a:r>
              <a:rPr lang="en-GB" altLang="pl-PL" sz="1300" i="1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Agenta</a:t>
            </a:r>
            <a:r>
              <a:rPr lang="en-GB" altLang="pl-PL" sz="13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13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zewnętrznego</a:t>
            </a:r>
            <a:r>
              <a:rPr lang="en-GB" altLang="pl-PL" sz="1300" i="1" dirty="0"/>
              <a:t>, </a:t>
            </a:r>
            <a:r>
              <a:rPr lang="en-GB" altLang="pl-PL" sz="1300" dirty="0" err="1"/>
              <a:t>nadzorującego</a:t>
            </a:r>
            <a:r>
              <a:rPr lang="en-GB" altLang="pl-PL" sz="1300" dirty="0"/>
              <a:t> </a:t>
            </a:r>
            <a:r>
              <a:rPr lang="en-GB" altLang="pl-PL" sz="1300" dirty="0" err="1"/>
              <a:t>funkcjonalność</a:t>
            </a:r>
            <a:r>
              <a:rPr lang="en-GB" altLang="pl-PL" sz="1300" dirty="0"/>
              <a:t> </a:t>
            </a:r>
            <a:r>
              <a:rPr lang="en-GB" altLang="pl-PL" sz="1300" dirty="0" err="1"/>
              <a:t>budynku</a:t>
            </a:r>
            <a:r>
              <a:rPr lang="en-GB" altLang="pl-PL" sz="1300" dirty="0"/>
              <a:t> </a:t>
            </a:r>
            <a:r>
              <a:rPr lang="en-GB" altLang="pl-PL" sz="1300" dirty="0" err="1"/>
              <a:t>na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rzecz</a:t>
            </a:r>
            <a:r>
              <a:rPr lang="en-GB" altLang="pl-PL" sz="1300" dirty="0"/>
              <a:t> </a:t>
            </a:r>
            <a:r>
              <a:rPr lang="en-GB" altLang="pl-PL" sz="1300" dirty="0" err="1"/>
              <a:t>jego</a:t>
            </a:r>
            <a:r>
              <a:rPr lang="en-GB" altLang="pl-PL" sz="1300" dirty="0"/>
              <a:t> </a:t>
            </a:r>
            <a:r>
              <a:rPr lang="en-GB" altLang="pl-PL" sz="1300" dirty="0" err="1"/>
              <a:t>Zarządcy</a:t>
            </a:r>
            <a:r>
              <a:rPr lang="en-GB" altLang="pl-PL" sz="1300" dirty="0"/>
              <a:t>. </a:t>
            </a:r>
            <a:r>
              <a:rPr lang="en-GB" altLang="pl-PL" sz="1300" dirty="0" err="1"/>
              <a:t>Rolę</a:t>
            </a:r>
            <a:r>
              <a:rPr lang="en-GB" altLang="pl-PL" sz="1300" dirty="0"/>
              <a:t> </a:t>
            </a:r>
            <a:r>
              <a:rPr lang="en-GB" altLang="pl-PL" sz="13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Agenta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może</a:t>
            </a:r>
            <a:r>
              <a:rPr lang="en-GB" altLang="pl-PL" sz="1300" dirty="0"/>
              <a:t> </a:t>
            </a:r>
            <a:r>
              <a:rPr lang="en-GB" altLang="pl-PL" sz="1300" dirty="0" err="1"/>
              <a:t>pełnić</a:t>
            </a:r>
            <a:r>
              <a:rPr lang="en-GB" altLang="pl-PL" sz="1300" dirty="0"/>
              <a:t> </a:t>
            </a:r>
            <a:r>
              <a:rPr lang="en-GB" altLang="pl-PL" sz="1300" dirty="0" err="1"/>
              <a:t>przedsiębiorstwo</a:t>
            </a:r>
            <a:r>
              <a:rPr lang="en-GB" altLang="pl-PL" sz="1300" dirty="0"/>
              <a:t> </a:t>
            </a:r>
            <a:r>
              <a:rPr lang="en-GB" altLang="pl-PL" sz="1300" dirty="0" err="1"/>
              <a:t>typu</a:t>
            </a:r>
            <a:r>
              <a:rPr lang="en-GB" altLang="pl-PL" sz="1300" dirty="0"/>
              <a:t> MSP (outsourcing) – </a:t>
            </a:r>
            <a:r>
              <a:rPr lang="en-GB" altLang="pl-PL" sz="1300" dirty="0" err="1"/>
              <a:t>usługi</a:t>
            </a:r>
            <a:r>
              <a:rPr lang="en-GB" altLang="pl-PL" sz="1300" dirty="0"/>
              <a:t> o </a:t>
            </a:r>
            <a:r>
              <a:rPr lang="en-GB" altLang="pl-PL" sz="1300" dirty="0" err="1"/>
              <a:t>charakterze</a:t>
            </a:r>
            <a:r>
              <a:rPr lang="en-GB" altLang="pl-PL" sz="1300" dirty="0"/>
              <a:t> </a:t>
            </a:r>
            <a:r>
              <a:rPr lang="en-GB" altLang="pl-PL" sz="1300" dirty="0" err="1"/>
              <a:t>suportu</a:t>
            </a:r>
            <a:r>
              <a:rPr lang="en-GB" altLang="pl-PL" sz="1300" dirty="0"/>
              <a:t> </a:t>
            </a:r>
            <a:r>
              <a:rPr lang="en-GB" altLang="pl-PL" sz="1300" dirty="0" err="1"/>
              <a:t>technicznego</a:t>
            </a:r>
            <a:r>
              <a:rPr lang="en-GB" altLang="pl-PL" sz="1300" dirty="0"/>
              <a:t>, a </a:t>
            </a:r>
            <a:r>
              <a:rPr lang="en-GB" altLang="pl-PL" sz="1300" dirty="0" err="1"/>
              <a:t>także</a:t>
            </a:r>
            <a:r>
              <a:rPr lang="en-GB" altLang="pl-PL" sz="1300" dirty="0"/>
              <a:t> </a:t>
            </a:r>
            <a:r>
              <a:rPr lang="en-GB" altLang="pl-PL" sz="1300" dirty="0" err="1"/>
              <a:t>prawnego</a:t>
            </a:r>
            <a:r>
              <a:rPr lang="en-GB" altLang="pl-PL" sz="1300" dirty="0"/>
              <a:t> </a:t>
            </a:r>
            <a:r>
              <a:rPr lang="en-GB" altLang="pl-PL" sz="1300" dirty="0" err="1"/>
              <a:t>i</a:t>
            </a:r>
            <a:r>
              <a:rPr lang="en-GB" altLang="pl-PL" sz="1300" dirty="0"/>
              <a:t> </a:t>
            </a:r>
            <a:r>
              <a:rPr lang="en-GB" altLang="pl-PL" sz="1300" dirty="0" err="1"/>
              <a:t>ekonomicznego</a:t>
            </a:r>
            <a:r>
              <a:rPr lang="en-GB" altLang="pl-PL" sz="1300" dirty="0"/>
              <a:t> (z </a:t>
            </a:r>
            <a:r>
              <a:rPr lang="en-GB" altLang="pl-PL" sz="1300" dirty="0" err="1"/>
              <a:t>reprezentowaniem</a:t>
            </a:r>
            <a:r>
              <a:rPr lang="en-GB" altLang="pl-PL" sz="1300" dirty="0"/>
              <a:t> </a:t>
            </a:r>
            <a:r>
              <a:rPr lang="en-GB" altLang="pl-PL" sz="1300" dirty="0" err="1"/>
              <a:t>prosumenta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na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rynku</a:t>
            </a:r>
            <a:r>
              <a:rPr lang="en-GB" altLang="pl-PL" sz="1300" dirty="0"/>
              <a:t> </a:t>
            </a:r>
            <a:r>
              <a:rPr lang="en-GB" altLang="pl-PL" sz="1300" dirty="0" err="1"/>
              <a:t>energii</a:t>
            </a:r>
            <a:r>
              <a:rPr lang="en-GB" altLang="pl-PL" sz="1300" dirty="0"/>
              <a:t>). Jest to </a:t>
            </a:r>
            <a:r>
              <a:rPr lang="en-GB" altLang="pl-PL" sz="1300" dirty="0" err="1"/>
              <a:t>koncepcja</a:t>
            </a:r>
            <a:r>
              <a:rPr lang="en-GB" altLang="pl-PL" sz="1300" dirty="0"/>
              <a:t> </a:t>
            </a:r>
            <a:r>
              <a:rPr lang="en-GB" altLang="pl-PL" sz="1300" dirty="0" err="1"/>
              <a:t>układu</a:t>
            </a:r>
            <a:r>
              <a:rPr lang="en-GB" altLang="pl-PL" sz="1300" dirty="0"/>
              <a:t> </a:t>
            </a:r>
            <a:r>
              <a:rPr lang="en-GB" altLang="pl-PL" sz="1300" dirty="0" err="1"/>
              <a:t>technicznego</a:t>
            </a:r>
            <a:r>
              <a:rPr lang="en-GB" altLang="pl-PL" sz="1300" dirty="0"/>
              <a:t> z </a:t>
            </a:r>
            <a:r>
              <a:rPr lang="en-GB" altLang="pl-PL" sz="1300" dirty="0" err="1"/>
              <a:t>elementami</a:t>
            </a:r>
            <a:r>
              <a:rPr lang="en-GB" altLang="pl-PL" sz="1300" dirty="0"/>
              <a:t> </a:t>
            </a:r>
            <a:r>
              <a:rPr lang="en-GB" altLang="pl-PL" sz="1300" dirty="0" err="1"/>
              <a:t>innowacyjności</a:t>
            </a:r>
            <a:r>
              <a:rPr lang="en-GB" altLang="pl-PL" sz="1300" dirty="0"/>
              <a:t> </a:t>
            </a:r>
            <a:r>
              <a:rPr lang="en-GB" altLang="pl-PL" sz="1300" dirty="0" err="1"/>
              <a:t>wraz</a:t>
            </a:r>
            <a:r>
              <a:rPr lang="en-GB" altLang="pl-PL" sz="1300" dirty="0"/>
              <a:t> z </a:t>
            </a:r>
            <a:r>
              <a:rPr lang="en-GB" altLang="pl-PL" sz="1300" dirty="0" err="1"/>
              <a:t>koncepcją</a:t>
            </a:r>
            <a:r>
              <a:rPr lang="en-GB" altLang="pl-PL" sz="1300" dirty="0"/>
              <a:t> </a:t>
            </a:r>
            <a:r>
              <a:rPr lang="en-GB" altLang="pl-PL" sz="1300" dirty="0" err="1"/>
              <a:t>modelu</a:t>
            </a:r>
            <a:r>
              <a:rPr lang="en-GB" altLang="pl-PL" sz="1300" dirty="0"/>
              <a:t> </a:t>
            </a:r>
            <a:r>
              <a:rPr lang="en-GB" altLang="pl-PL" sz="1300" dirty="0" err="1"/>
              <a:t>biznesowego</a:t>
            </a:r>
            <a:r>
              <a:rPr lang="en-GB" altLang="pl-PL" sz="1300" dirty="0"/>
              <a:t> </a:t>
            </a:r>
            <a:r>
              <a:rPr lang="en-GB" altLang="pl-PL" sz="1300" dirty="0" err="1"/>
              <a:t>dla</a:t>
            </a:r>
            <a:r>
              <a:rPr lang="en-GB" altLang="pl-PL" sz="1300" dirty="0"/>
              <a:t> </a:t>
            </a:r>
            <a:r>
              <a:rPr lang="en-GB" altLang="pl-PL" sz="13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MSP</a:t>
            </a:r>
            <a:r>
              <a:rPr lang="en-GB" altLang="pl-PL" sz="1300" dirty="0"/>
              <a:t>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80" y="874172"/>
            <a:ext cx="2615040" cy="183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619672" y="797844"/>
            <a:ext cx="4832640" cy="47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15367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19939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24511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2908300" indent="-215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algn="ctr"/>
            <a:r>
              <a:rPr lang="en-GB" altLang="pl-PL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Rewitalizacja</a:t>
            </a:r>
            <a:r>
              <a:rPr lang="en-GB" alt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en-GB" altLang="pl-PL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instalacja</a:t>
            </a:r>
            <a:r>
              <a:rPr lang="en-GB" altLang="pl-PL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altLang="pl-PL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elektryczna</a:t>
            </a:r>
            <a:endParaRPr lang="en-GB" altLang="pl-PL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314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ole tekstowe 1"/>
          <p:cNvSpPr txBox="1">
            <a:spLocks noChangeArrowheads="1"/>
          </p:cNvSpPr>
          <p:nvPr/>
        </p:nvSpPr>
        <p:spPr bwMode="auto">
          <a:xfrm>
            <a:off x="341313" y="955675"/>
            <a:ext cx="7993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>
                <a:solidFill>
                  <a:srgbClr val="C00000"/>
                </a:solidFill>
              </a:rPr>
              <a:t>Narzędzie do oceny </a:t>
            </a:r>
            <a:r>
              <a:rPr lang="pl-PL" altLang="pl-PL" sz="2000" b="1" dirty="0" err="1">
                <a:solidFill>
                  <a:srgbClr val="C00000"/>
                </a:solidFill>
              </a:rPr>
              <a:t>zachowań</a:t>
            </a:r>
            <a:r>
              <a:rPr lang="pl-PL" altLang="pl-PL" sz="2000" b="1" dirty="0">
                <a:solidFill>
                  <a:srgbClr val="C00000"/>
                </a:solidFill>
              </a:rPr>
              <a:t> energooszczędnych użytkowników budynku przed i po rewitalizacji</a:t>
            </a:r>
          </a:p>
          <a:p>
            <a:pPr algn="ctr"/>
            <a:endParaRPr lang="pl-PL" altLang="pl-PL" sz="2000" b="1" dirty="0">
              <a:solidFill>
                <a:srgbClr val="C00000"/>
              </a:solidFill>
            </a:endParaRPr>
          </a:p>
        </p:txBody>
      </p:sp>
      <p:sp>
        <p:nvSpPr>
          <p:cNvPr id="2051" name="Prostokąt 3"/>
          <p:cNvSpPr>
            <a:spLocks noChangeArrowheads="1"/>
          </p:cNvSpPr>
          <p:nvPr/>
        </p:nvSpPr>
        <p:spPr bwMode="auto">
          <a:xfrm>
            <a:off x="461963" y="133985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600" b="1" dirty="0"/>
              <a:t>Autorzy:</a:t>
            </a:r>
          </a:p>
          <a:p>
            <a:r>
              <a:rPr lang="pl-PL" altLang="pl-PL" sz="1600" dirty="0"/>
              <a:t>d</a:t>
            </a:r>
            <a:r>
              <a:rPr lang="pl-PL" altLang="pl-PL" sz="1600" dirty="0" smtClean="0"/>
              <a:t>r </a:t>
            </a:r>
            <a:r>
              <a:rPr lang="pl-PL" altLang="pl-PL" sz="1600" dirty="0"/>
              <a:t>hab. Urszula Kurczewska</a:t>
            </a:r>
          </a:p>
        </p:txBody>
      </p:sp>
      <p:sp>
        <p:nvSpPr>
          <p:cNvPr id="2052" name="pole tekstowe 4"/>
          <p:cNvSpPr txBox="1">
            <a:spLocks noChangeArrowheads="1"/>
          </p:cNvSpPr>
          <p:nvPr/>
        </p:nvSpPr>
        <p:spPr bwMode="auto">
          <a:xfrm>
            <a:off x="251520" y="2092325"/>
            <a:ext cx="87312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400" b="1" dirty="0"/>
              <a:t>Opis rozwiązania:  </a:t>
            </a:r>
            <a:r>
              <a:rPr lang="pl-PL" altLang="pl-PL" sz="1400" dirty="0"/>
              <a:t>narzędzie wspomagające optymalizację procesu rewitalizacji budynków:</a:t>
            </a:r>
          </a:p>
          <a:p>
            <a:r>
              <a:rPr lang="pl-PL" altLang="pl-PL" sz="1400" dirty="0"/>
              <a:t>-  ankieta do oceny zachowań  energooszczędnych użytkowników budynku: oszczędzania energii elektrycznej i cieplnej, wody, papieru, segregacji odpadów, optymalizacji zachowań komunikacyjnych (dojazdy do budynku)  oraz zwiększania świadomości ekologicznej użytkowników</a:t>
            </a:r>
          </a:p>
          <a:p>
            <a:r>
              <a:rPr lang="pl-PL" altLang="pl-PL" sz="1400" dirty="0"/>
              <a:t>- poradnik –  wskazówki, zalecenia i dobre praktyki ograniczania zużycia zasobów w codziennym funkcjonowaniu  –  dobre zwyczaje w kulturze korporacyjnej przedsiębiorstwa. </a:t>
            </a:r>
          </a:p>
        </p:txBody>
      </p:sp>
      <p:sp>
        <p:nvSpPr>
          <p:cNvPr id="2053" name="pole tekstowe 6"/>
          <p:cNvSpPr txBox="1">
            <a:spLocks noChangeArrowheads="1"/>
          </p:cNvSpPr>
          <p:nvPr/>
        </p:nvSpPr>
        <p:spPr bwMode="auto">
          <a:xfrm>
            <a:off x="251519" y="3471307"/>
            <a:ext cx="351515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1400" b="1" dirty="0"/>
              <a:t>Korzyści dla MŚP: </a:t>
            </a:r>
          </a:p>
          <a:p>
            <a:r>
              <a:rPr lang="pl-PL" altLang="pl-PL" sz="1400" dirty="0"/>
              <a:t>- zwiększenie przewagi konkurencyjnej przedsiębiorstw  uwzględniających aspekty społeczne w projektowaniu i realizacji inwestycji rewitalizacji</a:t>
            </a:r>
          </a:p>
          <a:p>
            <a:r>
              <a:rPr lang="pl-PL" altLang="pl-PL" sz="1400" dirty="0"/>
              <a:t>-  uwzględnienie społecznych aspektów  rewitalizacji  zwiększa efektywność inwestycji oraz poprawia wizerunek i prestiż przedsiębiorstwa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41927" r="39287" b="2083"/>
          <a:stretch/>
        </p:blipFill>
        <p:spPr bwMode="auto">
          <a:xfrm>
            <a:off x="3766672" y="3933057"/>
            <a:ext cx="5397544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2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Wybrane elementy prawnej ścieżki postępowania dla MŚP w zakresie zrównoważonej energetyki</a:t>
            </a:r>
          </a:p>
          <a:p>
            <a:pPr algn="ctr"/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1540" y="1339985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 smtClean="0"/>
              <a:t>Leszek Karski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79512" y="1887210"/>
            <a:ext cx="60486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>
                <a:solidFill>
                  <a:srgbClr val="C00000"/>
                </a:solidFill>
              </a:rPr>
              <a:t>Przygotowanie podstawowych ścieżek dla MŚP w obszarze prawa energetycznego – innowacja prawna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>
                <a:solidFill>
                  <a:srgbClr val="C00000"/>
                </a:solidFill>
              </a:rPr>
              <a:t>Potraktowanie prawa jako wsparcia działań MŚP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>
                <a:solidFill>
                  <a:srgbClr val="C00000"/>
                </a:solidFill>
              </a:rPr>
              <a:t>Wskazanie powiązań pomiędzy prawem a otoczeniem – strategicznym i finansowym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>
                <a:solidFill>
                  <a:srgbClr val="C00000"/>
                </a:solidFill>
              </a:rPr>
              <a:t>Ukazanie prawa energetycznego oddziaływującego na MŚP – prawo : miejscowe, narodowe, unijne i międzynarodowe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>
                <a:solidFill>
                  <a:srgbClr val="C00000"/>
                </a:solidFill>
              </a:rPr>
              <a:t>Wskazanie przydatnych baz i </a:t>
            </a:r>
            <a:r>
              <a:rPr lang="pl-PL" sz="1600" dirty="0" err="1" smtClean="0">
                <a:solidFill>
                  <a:srgbClr val="C00000"/>
                </a:solidFill>
              </a:rPr>
              <a:t>wortali</a:t>
            </a:r>
            <a:endParaRPr lang="pl-PL" sz="1600" dirty="0" smtClean="0">
              <a:solidFill>
                <a:srgbClr val="C00000"/>
              </a:solidFill>
            </a:endParaRPr>
          </a:p>
          <a:p>
            <a:endParaRPr lang="pl-PL" sz="1600" b="0" dirty="0" smtClean="0"/>
          </a:p>
          <a:p>
            <a:endParaRPr lang="pl-PL" sz="1600" b="0" dirty="0" smtClean="0"/>
          </a:p>
          <a:p>
            <a:endParaRPr lang="pl-PL" sz="1600" b="0" dirty="0" smtClean="0"/>
          </a:p>
          <a:p>
            <a:endParaRPr lang="pl-PL" sz="1600" dirty="0" smtClean="0">
              <a:solidFill>
                <a:srgbClr val="C00000"/>
              </a:solidFill>
            </a:endParaRPr>
          </a:p>
          <a:p>
            <a:r>
              <a:rPr lang="pl-PL" sz="1600" dirty="0" smtClean="0"/>
              <a:t> </a:t>
            </a:r>
            <a:endParaRPr lang="pl-PL" sz="1600" dirty="0" smtClean="0">
              <a:solidFill>
                <a:srgbClr val="C00000"/>
              </a:solidFill>
            </a:endParaRPr>
          </a:p>
          <a:p>
            <a:endParaRPr lang="pl-PL" sz="1600" dirty="0" smtClean="0">
              <a:solidFill>
                <a:srgbClr val="C00000"/>
              </a:solidFill>
            </a:endParaRPr>
          </a:p>
          <a:p>
            <a:endParaRPr lang="pl-PL" sz="1600" dirty="0" smtClean="0">
              <a:solidFill>
                <a:srgbClr val="C00000"/>
              </a:solidFill>
            </a:endParaRPr>
          </a:p>
          <a:p>
            <a:r>
              <a:rPr lang="pl-PL" sz="1600" b="0" dirty="0" smtClean="0"/>
              <a:t> </a:t>
            </a:r>
            <a:endParaRPr lang="pl-PL" sz="1600" b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97188" y="4247217"/>
            <a:ext cx="3942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/>
              <a:t>Wzrost edukacji prawnej i rozwój kultury prawnej wśród MŚP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/>
              <a:t>Ułatwienie poruszania się po prawie energetycznym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 smtClean="0"/>
              <a:t>Dostęp do  informacji i uproszczenia proceduralne</a:t>
            </a:r>
          </a:p>
          <a:p>
            <a:endParaRPr lang="pl-PL" sz="1600" dirty="0" smtClean="0"/>
          </a:p>
        </p:txBody>
      </p:sp>
      <p:sp>
        <p:nvSpPr>
          <p:cNvPr id="3" name="pole tekstowe 2"/>
          <p:cNvSpPr txBox="1"/>
          <p:nvPr/>
        </p:nvSpPr>
        <p:spPr>
          <a:xfrm>
            <a:off x="5718049" y="2373848"/>
            <a:ext cx="3390455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b="1" i="1" dirty="0" smtClean="0">
                <a:solidFill>
                  <a:schemeClr val="bg1"/>
                </a:solidFill>
              </a:rPr>
              <a:t>Sposoby publikacji rozwiązań: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pl-PL" sz="1600" i="1" dirty="0" smtClean="0">
                <a:solidFill>
                  <a:schemeClr val="bg1"/>
                </a:solidFill>
                <a:hlinkClick r:id="rId4"/>
              </a:rPr>
              <a:t>www.prawolokalne.pl</a:t>
            </a:r>
            <a:r>
              <a:rPr lang="pl-PL" sz="1600" i="1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pl-PL" sz="1600" i="1" dirty="0" smtClean="0">
                <a:solidFill>
                  <a:schemeClr val="bg1"/>
                </a:solidFill>
              </a:rPr>
              <a:t>artykuły popularyzujące 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pl-PL" sz="1600" i="1" dirty="0" smtClean="0">
                <a:solidFill>
                  <a:schemeClr val="bg1"/>
                </a:solidFill>
              </a:rPr>
              <a:t>rozdziały naukowe w publikacjach</a:t>
            </a:r>
          </a:p>
          <a:p>
            <a:endParaRPr lang="pl-PL" sz="1600" i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15886" r="15812" b="25948"/>
          <a:stretch/>
        </p:blipFill>
        <p:spPr bwMode="auto">
          <a:xfrm>
            <a:off x="3971382" y="4509120"/>
            <a:ext cx="5172618" cy="23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7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2" b="4474"/>
          <a:stretch>
            <a:fillRect/>
          </a:stretch>
        </p:blipFill>
        <p:spPr bwMode="auto">
          <a:xfrm>
            <a:off x="-1" y="2928934"/>
            <a:ext cx="4786315" cy="276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pole tekstowe 1"/>
          <p:cNvSpPr txBox="1"/>
          <p:nvPr/>
        </p:nvSpPr>
        <p:spPr>
          <a:xfrm>
            <a:off x="0" y="785794"/>
            <a:ext cx="5929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just"/>
            <a:r>
              <a:rPr lang="pl-PL" sz="2000" dirty="0">
                <a:solidFill>
                  <a:srgbClr val="FF0000"/>
                </a:solidFill>
              </a:rPr>
              <a:t>Recykling organiczny i odzysk energii z segregowanych u </a:t>
            </a:r>
            <a:r>
              <a:rPr lang="pl-PL" sz="2000" dirty="0" smtClean="0">
                <a:solidFill>
                  <a:srgbClr val="FF0000"/>
                </a:solidFill>
              </a:rPr>
              <a:t>źródła bioodpadów </a:t>
            </a:r>
            <a:r>
              <a:rPr lang="pl-PL" sz="2000" dirty="0">
                <a:solidFill>
                  <a:srgbClr val="FF0000"/>
                </a:solidFill>
              </a:rPr>
              <a:t>pochodzenia komunalnego</a:t>
            </a:r>
            <a:br>
              <a:rPr lang="pl-PL" sz="2000" dirty="0">
                <a:solidFill>
                  <a:srgbClr val="FF0000"/>
                </a:solidFill>
              </a:rPr>
            </a:br>
            <a:endParaRPr lang="pl-PL" sz="2000" dirty="0">
              <a:solidFill>
                <a:srgbClr val="FF0000"/>
              </a:solidFill>
            </a:endParaRPr>
          </a:p>
          <a:p>
            <a:pPr algn="just"/>
            <a:endParaRPr lang="pl-PL" sz="2000" dirty="0" smtClean="0">
              <a:solidFill>
                <a:srgbClr val="FF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1500174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Autorki:</a:t>
            </a:r>
            <a:endParaRPr lang="pl-PL" sz="1600" b="1" dirty="0"/>
          </a:p>
          <a:p>
            <a:r>
              <a:rPr lang="pl-PL" sz="1600" dirty="0"/>
              <a:t>m</a:t>
            </a:r>
            <a:r>
              <a:rPr lang="pl-PL" sz="1600" dirty="0" smtClean="0"/>
              <a:t>gr inż. Anna </a:t>
            </a:r>
            <a:r>
              <a:rPr lang="pl-PL" sz="1600" dirty="0" err="1" smtClean="0"/>
              <a:t>Oniszk</a:t>
            </a:r>
            <a:r>
              <a:rPr lang="pl-PL" sz="1600" dirty="0" smtClean="0"/>
              <a:t>-Popławska, dr Ewa Krasuska</a:t>
            </a:r>
            <a:endParaRPr lang="pl-PL" sz="1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00660" y="3143248"/>
            <a:ext cx="4143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just"/>
            <a:r>
              <a:rPr lang="pl-PL" sz="1600" dirty="0" smtClean="0"/>
              <a:t>Produktami końcowymi rozwiązania są:</a:t>
            </a:r>
            <a:r>
              <a:rPr lang="pl-PL" sz="1600" b="0" dirty="0" smtClean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0" dirty="0" smtClean="0"/>
              <a:t>kalkulator zasobowo- energetyczny,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0" dirty="0" smtClean="0"/>
              <a:t>dwa model biznesowe: 1) biogazownia </a:t>
            </a:r>
            <a:r>
              <a:rPr lang="pl-PL" sz="1600" b="0" dirty="0" err="1" smtClean="0"/>
              <a:t>kofermentacyjna</a:t>
            </a:r>
            <a:r>
              <a:rPr lang="pl-PL" sz="1600" b="0" dirty="0" smtClean="0"/>
              <a:t> 2) system kaskadowy dla odpadów zielonych 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b="0" dirty="0" smtClean="0"/>
              <a:t>seria 4 przewodników dedykowanych przedsiębiorcom. </a:t>
            </a:r>
          </a:p>
          <a:p>
            <a:pPr algn="just"/>
            <a:endParaRPr lang="pl-PL" sz="1600" dirty="0" smtClean="0"/>
          </a:p>
          <a:p>
            <a:pPr algn="just"/>
            <a:endParaRPr lang="pl-PL" sz="1600" b="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0" y="2071678"/>
            <a:ext cx="4995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just"/>
            <a:r>
              <a:rPr lang="pl-PL" sz="1600" dirty="0" smtClean="0"/>
              <a:t>Opis rozwiązania: </a:t>
            </a:r>
          </a:p>
          <a:p>
            <a:pPr algn="just"/>
            <a:r>
              <a:rPr lang="pl-PL" sz="1600" b="0" dirty="0" smtClean="0"/>
              <a:t>Nowy standard usługowy wokół </a:t>
            </a:r>
            <a:r>
              <a:rPr lang="pl-PL" sz="1600" b="0" dirty="0"/>
              <a:t>zagospodarowania </a:t>
            </a:r>
            <a:r>
              <a:rPr lang="pl-PL" sz="1600" b="0" dirty="0" smtClean="0"/>
              <a:t>selektywnie zbieranych bioodpadów, stworzony w oparciu </a:t>
            </a:r>
            <a:r>
              <a:rPr lang="pl-PL" sz="1600" b="0" dirty="0"/>
              <a:t>o </a:t>
            </a:r>
            <a:r>
              <a:rPr lang="pl-PL" sz="1600" b="0" dirty="0" smtClean="0"/>
              <a:t>łańcuch </a:t>
            </a:r>
            <a:r>
              <a:rPr lang="pl-PL" sz="1600" b="0" dirty="0"/>
              <a:t>powiązań </a:t>
            </a:r>
            <a:r>
              <a:rPr lang="pl-PL" sz="1600" b="0" dirty="0" smtClean="0"/>
              <a:t>kooperacyjnych wielu MŚP. </a:t>
            </a:r>
          </a:p>
          <a:p>
            <a:pPr algn="just"/>
            <a:endParaRPr lang="pl-PL" sz="1600" b="0" dirty="0" smtClean="0"/>
          </a:p>
        </p:txBody>
      </p:sp>
      <p:pic>
        <p:nvPicPr>
          <p:cNvPr id="11" name="Obraz 10" descr="tło-do-produktów-Nasze-zdjecia_mal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322" y="-71461"/>
            <a:ext cx="3286147" cy="325657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786050" y="4786322"/>
            <a:ext cx="6357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b="1" dirty="0" smtClean="0"/>
              <a:t>Korzyści dla MŚP: </a:t>
            </a:r>
          </a:p>
          <a:p>
            <a:pPr algn="just"/>
            <a:r>
              <a:rPr lang="pl-PL" sz="1600" dirty="0" smtClean="0"/>
              <a:t>Pokazanie możliwości organizacyjnych, technicznych i biznesowych dla MŚP na każdym etapie proponowanego łańcucha kooperacyjnego (planowanie, zbiórka, wywóz, przetwarzanie, recykling organiczny, wytwarzanie energii).</a:t>
            </a:r>
          </a:p>
        </p:txBody>
      </p:sp>
    </p:spTree>
    <p:extLst>
      <p:ext uri="{BB962C8B-B14F-4D97-AF65-F5344CB8AC3E}">
        <p14:creationId xmlns:p14="http://schemas.microsoft.com/office/powerpoint/2010/main" val="178763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1) Bioenergia dla regionu - Wielokryterialna analiza decyzyjna</a:t>
            </a:r>
          </a:p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2) Analiza ryzyka w działalności MŚP</a:t>
            </a:r>
          </a:p>
        </p:txBody>
      </p:sp>
      <p:sp>
        <p:nvSpPr>
          <p:cNvPr id="4" name="Prostokąt 3"/>
          <p:cNvSpPr/>
          <p:nvPr/>
        </p:nvSpPr>
        <p:spPr>
          <a:xfrm>
            <a:off x="461540" y="1339985"/>
            <a:ext cx="8382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Autorzy:</a:t>
            </a:r>
            <a:endParaRPr lang="pl-PL" sz="1600" b="1" dirty="0"/>
          </a:p>
          <a:p>
            <a:pPr marL="342900" indent="-342900">
              <a:buAutoNum type="arabicParenR"/>
            </a:pPr>
            <a:r>
              <a:rPr lang="pl-PL" sz="1600" dirty="0" smtClean="0"/>
              <a:t>Grażyna Wójcik, M. Jacyno, J. Korkosz-Gębska, D. Trębacz, E. Krasuska, A. Oniszk-Popławska</a:t>
            </a:r>
          </a:p>
          <a:p>
            <a:pPr marL="342900" indent="-342900">
              <a:buAutoNum type="arabicParenR"/>
            </a:pPr>
            <a:r>
              <a:rPr lang="pl-PL" sz="1600" dirty="0" smtClean="0"/>
              <a:t>Małgorzata Kwestarz, Grażyna Wójcik 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12352" y="2204863"/>
            <a:ext cx="5743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pPr marL="342900" indent="-342900">
              <a:buAutoNum type="arabicParenR"/>
            </a:pPr>
            <a:r>
              <a:rPr lang="pl-PL" sz="1600" b="0" dirty="0" smtClean="0"/>
              <a:t>Decyzyjny Asystent Wyboru Lokalizacji Instalacji Recyklingu Organicznego Odpadów Biodegradowalnych służy do wspomagania procesu wyboru lokalizacji dla instalacji recyklingu organicznego odpadów biodegradowalnych.</a:t>
            </a:r>
          </a:p>
          <a:p>
            <a:pPr marL="342900" indent="-342900">
              <a:buAutoNum type="arabicParenR"/>
            </a:pPr>
            <a:r>
              <a:rPr lang="pl-PL" sz="1600" b="0" dirty="0" smtClean="0"/>
              <a:t>Celem projektu była analiza i ocena metodologii zarządzania ryzykiem przez MŚP. </a:t>
            </a:r>
            <a:endParaRPr lang="pl-PL" sz="1600" b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95536" y="4077072"/>
            <a:ext cx="8568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pPr marL="342900" indent="-342900">
              <a:buAutoNum type="arabicParenR"/>
            </a:pPr>
            <a:r>
              <a:rPr lang="pl-PL" sz="1600" b="0" dirty="0" smtClean="0"/>
              <a:t>Planowane przedsięwzięcie może w najbliższej przyszłości być jednym z podstawowych elementów systemu gospodarki w regionie gospodarki odpadami, równocześnie wytwarzając zieloną energię elektryczną. Rozwiązanie może być docelowo wykorzystane jako narzędzie </a:t>
            </a:r>
            <a:br>
              <a:rPr lang="pl-PL" sz="1600" b="0" dirty="0" smtClean="0"/>
            </a:br>
            <a:r>
              <a:rPr lang="pl-PL" sz="1600" b="0" dirty="0" smtClean="0"/>
              <a:t>dla MŚP poszukujących lokalizacji pod ekologiczne inwestycje z obszaru gospodarki odpadami.</a:t>
            </a:r>
          </a:p>
          <a:p>
            <a:pPr marL="342900" indent="-342900">
              <a:buAutoNum type="arabicParenR"/>
            </a:pPr>
            <a:r>
              <a:rPr lang="pl-PL" sz="1600" b="0" dirty="0" smtClean="0"/>
              <a:t>Zaprojektowana Karta zarządzania ryzykiem określa związki między inwestycjami w rozwojem firmy, poprawą efektywności procesów a wynikami rynkowymi i finansowymi.</a:t>
            </a:r>
            <a:endParaRPr lang="pl-PL" sz="1600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73400"/>
            <a:ext cx="136815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1873400"/>
            <a:ext cx="140781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665488"/>
            <a:ext cx="2808312" cy="8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501008"/>
            <a:ext cx="280831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6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ole tekstowe 1"/>
          <p:cNvSpPr txBox="1">
            <a:spLocks noChangeArrowheads="1"/>
          </p:cNvSpPr>
          <p:nvPr/>
        </p:nvSpPr>
        <p:spPr bwMode="auto">
          <a:xfrm>
            <a:off x="539750" y="836613"/>
            <a:ext cx="7993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</a:rPr>
              <a:t>Zrównoważona Mapa Ryzyka</a:t>
            </a:r>
            <a:endParaRPr lang="pl-PL" sz="2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338" name="Prostokąt 3"/>
          <p:cNvSpPr>
            <a:spLocks noChangeArrowheads="1"/>
          </p:cNvSpPr>
          <p:nvPr/>
        </p:nvSpPr>
        <p:spPr bwMode="auto">
          <a:xfrm>
            <a:off x="250825" y="1125538"/>
            <a:ext cx="31019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>
                <a:latin typeface="Calibri" pitchFamily="34" charset="0"/>
              </a:rPr>
              <a:t>Autorzy:</a:t>
            </a:r>
          </a:p>
          <a:p>
            <a:r>
              <a:rPr lang="pl-PL" sz="1600" b="1"/>
              <a:t>Dr inż. Małgorzata Kwestarz</a:t>
            </a:r>
          </a:p>
          <a:p>
            <a:r>
              <a:rPr lang="pl-PL" sz="1600" b="1"/>
              <a:t>Dr inż. Grażyna Wójcik</a:t>
            </a:r>
          </a:p>
        </p:txBody>
      </p:sp>
      <p:sp>
        <p:nvSpPr>
          <p:cNvPr id="14339" name="pole tekstowe 4"/>
          <p:cNvSpPr txBox="1">
            <a:spLocks noChangeArrowheads="1"/>
          </p:cNvSpPr>
          <p:nvPr/>
        </p:nvSpPr>
        <p:spPr bwMode="auto">
          <a:xfrm>
            <a:off x="179388" y="2205038"/>
            <a:ext cx="49688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>
                <a:latin typeface="Calibri" pitchFamily="34" charset="0"/>
              </a:rPr>
              <a:t>Opis rozwiązania: </a:t>
            </a:r>
            <a:r>
              <a:rPr lang="pl-PL" sz="1400">
                <a:latin typeface="Calibri" pitchFamily="34" charset="0"/>
              </a:rPr>
              <a:t>Innowacyjna metoda oceny ryzyka wywodząca się z metod „mapy ryzyka” i „zrównoważonej karty wyników” obejmującej następujące karty: Ryzyka finansowego, Ryzyka procesów wewnętrznych (w tym technologicznego),  Ryzyka klienta, Ryzyka rozwoju i wzrostu oraz Ryzyka wpływu interesariuszy.</a:t>
            </a:r>
          </a:p>
        </p:txBody>
      </p:sp>
      <p:sp>
        <p:nvSpPr>
          <p:cNvPr id="14340" name="pole tekstowe 6"/>
          <p:cNvSpPr txBox="1">
            <a:spLocks noChangeArrowheads="1"/>
          </p:cNvSpPr>
          <p:nvPr/>
        </p:nvSpPr>
        <p:spPr bwMode="auto">
          <a:xfrm>
            <a:off x="179388" y="3644900"/>
            <a:ext cx="8964612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>
                <a:latin typeface="Calibri" pitchFamily="34" charset="0"/>
              </a:rPr>
              <a:t>Korzyści:</a:t>
            </a:r>
          </a:p>
          <a:p>
            <a:r>
              <a:rPr lang="pl-PL" sz="1400">
                <a:latin typeface="Calibri" pitchFamily="34" charset="0"/>
              </a:rPr>
              <a:t>1. Analiza ryzyka daje podstawy do skutecznego zarządzania ryzykiem w przedsiębiorstwie.</a:t>
            </a:r>
          </a:p>
          <a:p>
            <a:r>
              <a:rPr lang="pl-PL" sz="1400">
                <a:latin typeface="Calibri" pitchFamily="34" charset="0"/>
              </a:rPr>
              <a:t>2. Pozwala na określenie poziomu ryzyka w sposób jakościowy i ilościowy, dzięki czemu przedsięwzięte mogą być odpowiednie działania zapobiegawcze polegające na eliminacji ryzyka,</a:t>
            </a:r>
            <a:r>
              <a:rPr lang="pl-PL" sz="1400"/>
              <a:t> </a:t>
            </a:r>
            <a:r>
              <a:rPr lang="pl-PL" sz="1400">
                <a:latin typeface="Calibri" pitchFamily="34" charset="0"/>
              </a:rPr>
              <a:t>kontrolowaniu ryzyka i minimalizacji jego efektów.</a:t>
            </a:r>
          </a:p>
          <a:p>
            <a:r>
              <a:rPr lang="pl-PL" sz="1400">
                <a:latin typeface="Calibri" pitchFamily="34" charset="0"/>
              </a:rPr>
              <a:t>3. Mapowanie ryzyka jest stosowane zarówno do analizy ryzyka w poszczególnych grupach (np. ryzyko operacyjne , finansowe etc.) jak i dokonania syntezy różnych rodzajów ryzyka.</a:t>
            </a:r>
            <a:r>
              <a:rPr lang="pl-PL" sz="1400"/>
              <a:t> </a:t>
            </a:r>
            <a:r>
              <a:rPr lang="pl-PL" sz="1400">
                <a:latin typeface="Calibri" pitchFamily="34" charset="0"/>
              </a:rPr>
              <a:t>Dzięki temu można otrzymać obraz ryzyka całego projektu, procesu bądź przedsiębiorstwa.</a:t>
            </a:r>
          </a:p>
          <a:p>
            <a:r>
              <a:rPr lang="pl-PL" sz="1400">
                <a:latin typeface="Calibri" pitchFamily="34" charset="0"/>
              </a:rPr>
              <a:t>4.Do podstawowych wad oceny ryzyka należy zaliczyć: częsty brak danych do wyznaczenia prawdopodobieństwa zdarzeń elementarnych, trudności w ustaleniu pełnego zbioru kategorii ryzyka, niezdolność do badania skutków negatywnych o wspólnej przyczynie, nieuwzględnianie zagrożenia spowodowanego rozmyślnie, trudności w interpretacji wyników</a:t>
            </a:r>
            <a:r>
              <a:rPr lang="pl-PL" sz="1400"/>
              <a:t>. </a:t>
            </a:r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557338"/>
            <a:ext cx="4032250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139951" y="1909890"/>
            <a:ext cx="4869531" cy="108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pl-PL" sz="2000" b="1" dirty="0" smtClean="0"/>
          </a:p>
          <a:p>
            <a:pPr algn="r"/>
            <a:endParaRPr lang="pl-PL" sz="2000" b="1" dirty="0"/>
          </a:p>
          <a:p>
            <a:pPr algn="r"/>
            <a:endParaRPr lang="pl-PL" sz="2000" b="1" dirty="0" smtClean="0"/>
          </a:p>
          <a:p>
            <a:pPr algn="r"/>
            <a:endParaRPr lang="pl-PL" sz="2000" b="1" dirty="0"/>
          </a:p>
          <a:p>
            <a:pPr algn="r"/>
            <a:endParaRPr lang="pl-PL" sz="2000" b="1" dirty="0" smtClean="0"/>
          </a:p>
          <a:p>
            <a:pPr algn="l"/>
            <a:r>
              <a:rPr lang="pl-PL" sz="2000" b="1" dirty="0" smtClean="0"/>
              <a:t>AGENDA SPOTKANIA:</a:t>
            </a:r>
          </a:p>
          <a:p>
            <a:pPr algn="r"/>
            <a:endParaRPr lang="pl-PL" sz="2000" b="1" dirty="0"/>
          </a:p>
          <a:p>
            <a:pPr marL="457200" indent="-457200" algn="l">
              <a:buAutoNum type="arabicPeriod"/>
            </a:pPr>
            <a:r>
              <a:rPr lang="pl-PL" sz="2000" b="1" dirty="0" smtClean="0"/>
              <a:t>Podsumowanie </a:t>
            </a:r>
            <a:r>
              <a:rPr lang="pl-PL" sz="2000" b="1" dirty="0"/>
              <a:t>projektu </a:t>
            </a:r>
            <a:endParaRPr lang="pl-PL" sz="2000" b="1" dirty="0" smtClean="0"/>
          </a:p>
          <a:p>
            <a:pPr marL="457200" indent="-457200" algn="l">
              <a:buAutoNum type="arabicPeriod"/>
            </a:pPr>
            <a:r>
              <a:rPr lang="pl-PL" sz="2000" b="1" dirty="0" smtClean="0"/>
              <a:t>Centrum kompetencji</a:t>
            </a:r>
          </a:p>
          <a:p>
            <a:pPr marL="457200" indent="-457200" algn="l">
              <a:buAutoNum type="arabicPeriod"/>
            </a:pPr>
            <a:r>
              <a:rPr lang="pl-PL" sz="2000" b="1" dirty="0" smtClean="0"/>
              <a:t>Zgłoszenia patentowe</a:t>
            </a:r>
          </a:p>
          <a:p>
            <a:pPr marL="457200" indent="-457200" algn="l">
              <a:buAutoNum type="arabicPeriod"/>
            </a:pPr>
            <a:r>
              <a:rPr lang="pl-PL" sz="2000" b="1" dirty="0" smtClean="0"/>
              <a:t>Monografia</a:t>
            </a:r>
            <a:endParaRPr lang="pl-P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93748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908720"/>
            <a:ext cx="89644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Ocena możliwości wdrożenia koncepcji społecznej odpowiedzialności biznesu (CSR) </a:t>
            </a:r>
            <a:br>
              <a:rPr lang="pl-PL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l-PL" sz="16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 firmach z sektora MŚP woj. mazowieckiego, ze szczególnym uwzględnieniem firm zajmujących się gospodarką odpadami i wykorzystaniem odnawialnych źródeł energii</a:t>
            </a:r>
          </a:p>
          <a:p>
            <a:pPr algn="ctr"/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1988840"/>
            <a:ext cx="8382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Autorka: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Jolanta Korkosz-Gębska</a:t>
            </a:r>
            <a:endParaRPr lang="pl-PL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2420888"/>
            <a:ext cx="4519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Opis rozwiązania: </a:t>
            </a:r>
          </a:p>
          <a:p>
            <a:r>
              <a:rPr lang="pl-PL" sz="1600" b="0" dirty="0" smtClean="0">
                <a:latin typeface="Arial" pitchFamily="34" charset="0"/>
                <a:cs typeface="Arial" pitchFamily="34" charset="0"/>
              </a:rPr>
              <a:t>3-wariantowa ankieta służąca do samooceny  możliwości implementacji założeń koncepcji CSR (</a:t>
            </a:r>
            <a:r>
              <a:rPr lang="pl-PL" sz="1600" b="0" i="1" dirty="0" err="1" smtClean="0">
                <a:latin typeface="Arial" pitchFamily="34" charset="0"/>
                <a:cs typeface="Arial" pitchFamily="34" charset="0"/>
              </a:rPr>
              <a:t>Corporate</a:t>
            </a:r>
            <a:r>
              <a:rPr lang="pl-PL" sz="16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b="0" i="1" dirty="0" err="1" smtClean="0">
                <a:latin typeface="Arial" pitchFamily="34" charset="0"/>
                <a:cs typeface="Arial" pitchFamily="34" charset="0"/>
              </a:rPr>
              <a:t>Social</a:t>
            </a:r>
            <a:r>
              <a:rPr lang="pl-PL" sz="16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b="0" i="1" dirty="0" err="1" smtClean="0">
                <a:latin typeface="Arial" pitchFamily="34" charset="0"/>
                <a:cs typeface="Arial" pitchFamily="34" charset="0"/>
              </a:rPr>
              <a:t>Responsibility</a:t>
            </a:r>
            <a:r>
              <a:rPr lang="pl-PL" sz="1600" b="0" dirty="0" smtClean="0">
                <a:latin typeface="Arial" pitchFamily="34" charset="0"/>
                <a:cs typeface="Arial" pitchFamily="34" charset="0"/>
              </a:rPr>
              <a:t> ) w MŚP</a:t>
            </a:r>
            <a:endParaRPr lang="pl-PL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5536" y="3717032"/>
            <a:ext cx="445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endParaRPr lang="pl-PL" sz="1600" dirty="0" smtClean="0"/>
          </a:p>
          <a:p>
            <a:endParaRPr lang="pl-PL" sz="16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4287">
            <a:off x="5557020" y="2061530"/>
            <a:ext cx="3435090" cy="182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3317354" cy="185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1763688" y="5589240"/>
            <a:ext cx="6804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 smtClean="0"/>
              <a:t>Źródło: Konkurs „Liderzy Zrównoważonego Rozwoju” przeznaczony dla firm, które z sukcesem łączą działalność biznesową z zasadami zrównoważonego rozwoju. W konkursie oceniane są dobre praktyki rozumiane jako działania, produkty lub usługi, które z jednej strony są zgodne z ideą zrównoważonego rozwoju, a z drugiej – przyczyniają się do sukcesu biznesowego przedsiębiorstwa. , </a:t>
            </a:r>
            <a:r>
              <a:rPr lang="pl-PL" sz="800" dirty="0" err="1" smtClean="0"/>
              <a:t>PwC</a:t>
            </a:r>
            <a:r>
              <a:rPr lang="pl-PL" sz="800" dirty="0" smtClean="0"/>
              <a:t> i FORBES, 2012 </a:t>
            </a:r>
            <a:endParaRPr lang="pl-PL" sz="8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573016"/>
            <a:ext cx="4416433" cy="179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6682">
            <a:off x="5434749" y="3419816"/>
            <a:ext cx="3321249" cy="200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32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err="1">
                <a:solidFill>
                  <a:srgbClr val="C00000"/>
                </a:solidFill>
              </a:rPr>
              <a:t>SuperChoose</a:t>
            </a:r>
            <a:r>
              <a:rPr lang="pl-PL" sz="2000" dirty="0">
                <a:solidFill>
                  <a:srgbClr val="C00000"/>
                </a:solidFill>
              </a:rPr>
              <a:t> - wspomaganie decyzji przedsiębiorców przy wyborze wariantu inwestycji </a:t>
            </a:r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81450" y="1668158"/>
            <a:ext cx="8382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b="1" dirty="0" smtClean="0"/>
              <a:t>Prof. dr hab. inż. Marianna Jacyna</a:t>
            </a:r>
          </a:p>
          <a:p>
            <a:r>
              <a:rPr lang="pl-PL" sz="1600" b="1" dirty="0" smtClean="0"/>
              <a:t> Dr Jolanta Żak</a:t>
            </a:r>
            <a:endParaRPr lang="pl-PL" sz="16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88757" y="2645685"/>
            <a:ext cx="4519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u="sng" dirty="0" smtClean="0"/>
              <a:t>Opis rozwiązania: </a:t>
            </a:r>
          </a:p>
          <a:p>
            <a:pPr algn="just"/>
            <a:r>
              <a:rPr lang="pl-PL" sz="1600" dirty="0"/>
              <a:t>Aplikacja </a:t>
            </a:r>
            <a:r>
              <a:rPr lang="pl-PL" sz="1600" dirty="0" err="1">
                <a:solidFill>
                  <a:srgbClr val="FF0000"/>
                </a:solidFill>
              </a:rPr>
              <a:t>SuperChoose</a:t>
            </a:r>
            <a:r>
              <a:rPr lang="pl-PL" sz="1600" dirty="0"/>
              <a:t> wspomaga proces  podejmowania decyzji przy wyborze wariantów </a:t>
            </a:r>
            <a:r>
              <a:rPr lang="pl-PL" sz="1600" dirty="0" smtClean="0"/>
              <a:t>inwestycji.  </a:t>
            </a:r>
            <a:r>
              <a:rPr lang="pl-PL" sz="1600" dirty="0"/>
              <a:t>W aplikacji zaimplementowano metodę rankingową oraz metodę MAJA. </a:t>
            </a:r>
            <a:r>
              <a:rPr lang="pl-PL" sz="1600" dirty="0" smtClean="0"/>
              <a:t>Aplikacja została </a:t>
            </a:r>
            <a:r>
              <a:rPr lang="pl-PL" sz="1600" dirty="0"/>
              <a:t>napisana w języku Delphi w środowisku </a:t>
            </a:r>
            <a:r>
              <a:rPr lang="pl-PL" sz="1600" dirty="0" err="1"/>
              <a:t>Embracedero</a:t>
            </a:r>
            <a:r>
              <a:rPr lang="pl-PL" sz="1600" dirty="0"/>
              <a:t> Delphi XE. Korzystać z aplikacji mogą użytkownicy systemów operacyjnych MS Windows.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86423" y="4725144"/>
            <a:ext cx="4457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u="sng" dirty="0" smtClean="0"/>
              <a:t>Korzyści dla MŚP: </a:t>
            </a:r>
          </a:p>
          <a:p>
            <a:r>
              <a:rPr lang="pl-PL" sz="1600" dirty="0" smtClean="0"/>
              <a:t>Dzięki stosowaniu aplikacji przedsiębiorcy </a:t>
            </a:r>
            <a:r>
              <a:rPr lang="pl-PL" sz="1600" dirty="0"/>
              <a:t>mogą ocenić analizowane warianty inwestycyjne a następnie dokonać ich uszeregowania, co ułatwia wybór wariantu najlepszego.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45" y="3313475"/>
            <a:ext cx="1809127" cy="101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87" y="3313475"/>
            <a:ext cx="18049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/>
          <p:nvPr/>
        </p:nvPicPr>
        <p:blipFill rotWithShape="1">
          <a:blip r:embed="rId6"/>
          <a:srcRect l="8625" t="13593" r="8747" b="28281"/>
          <a:stretch/>
        </p:blipFill>
        <p:spPr bwMode="auto">
          <a:xfrm>
            <a:off x="6950049" y="4570561"/>
            <a:ext cx="1803400" cy="1014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0125" t="25000" r="20873" b="23282"/>
          <a:stretch/>
        </p:blipFill>
        <p:spPr bwMode="auto">
          <a:xfrm>
            <a:off x="5580112" y="1665438"/>
            <a:ext cx="2448272" cy="1368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az 10"/>
          <p:cNvPicPr/>
          <p:nvPr/>
        </p:nvPicPr>
        <p:blipFill rotWithShape="1">
          <a:blip r:embed="rId9"/>
          <a:srcRect l="8678" t="14576" r="8744" b="28305"/>
          <a:stretch/>
        </p:blipFill>
        <p:spPr bwMode="auto">
          <a:xfrm>
            <a:off x="4908445" y="4591365"/>
            <a:ext cx="1834515" cy="1014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731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>
                <a:solidFill>
                  <a:srgbClr val="C00000"/>
                </a:solidFill>
              </a:rPr>
              <a:t>Kalkulator dostępności transportowej</a:t>
            </a:r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339985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 smtClean="0"/>
              <a:t>dr Monika Czerwonka, dr Bartłomiej </a:t>
            </a:r>
            <a:r>
              <a:rPr lang="pl-PL" sz="1600" dirty="0" err="1" smtClean="0"/>
              <a:t>Gorlewski</a:t>
            </a:r>
            <a:r>
              <a:rPr lang="pl-PL" sz="1600" dirty="0" smtClean="0"/>
              <a:t> 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95536" y="1912764"/>
            <a:ext cx="4680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r>
              <a:rPr lang="pl-PL" sz="1600" b="0" dirty="0" smtClean="0"/>
              <a:t>Kalkulator dostępności transportowej jest narzędziem prezentującym indeksy dostępności transportu dla województwa mazowieckiego, w tym poszczególnych dzielnic m.st. Warszawy. Opiera się na ocenie czasów przejazdu na określonych odcinkach, a także bierze pod uwagę dodatkowe czynniki uwzględniające potencjał ekonomiczny poszczególnych obszarów.</a:t>
            </a:r>
            <a:endParaRPr lang="pl-PL" sz="1600" b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12352" y="4005064"/>
            <a:ext cx="46637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r>
              <a:rPr lang="pl-PL" sz="1600" b="0" dirty="0" smtClean="0"/>
              <a:t>Możliwość wyboru optymalnej lokalizacji dla różnego rodzaju obiektów działalności gospodarczej</a:t>
            </a:r>
            <a:r>
              <a:rPr lang="pl-PL" sz="1600" dirty="0" smtClean="0"/>
              <a:t> </a:t>
            </a:r>
            <a:r>
              <a:rPr lang="pl-PL" sz="1600" b="0" dirty="0" smtClean="0"/>
              <a:t>(centrów usług, centrów logistycznych, punktów obsługi klientów, sklepów, biur, warsztatów itp.) np. pod kątem dostępności transportem indywidualnym i zbiorowym czy np. pod kątem atrakcyjności dla danej działalności gospodarczej.</a:t>
            </a:r>
            <a:endParaRPr lang="pl-PL" sz="1600" b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0457" y="1340768"/>
            <a:ext cx="3172023" cy="237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598849"/>
            <a:ext cx="3135042" cy="234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645024"/>
            <a:ext cx="3167247" cy="235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19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Audyt </a:t>
            </a:r>
            <a:r>
              <a:rPr lang="pl-PL" sz="2000" dirty="0">
                <a:solidFill>
                  <a:srgbClr val="C00000"/>
                </a:solidFill>
              </a:rPr>
              <a:t>zrównoważenia budynku – procedura oceny poziomu spełnienia kryteriów zrównoważonego rozwoju dla </a:t>
            </a:r>
            <a:r>
              <a:rPr lang="pl-PL" sz="2000" dirty="0" smtClean="0">
                <a:solidFill>
                  <a:srgbClr val="C00000"/>
                </a:solidFill>
              </a:rPr>
              <a:t>budynków</a:t>
            </a:r>
          </a:p>
          <a:p>
            <a:pPr algn="ctr"/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7297" y="1678540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 smtClean="0"/>
              <a:t>Dr inż. Arkadiusz Węglarz 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11505" y="2263315"/>
            <a:ext cx="8244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Opis rozwiązania: </a:t>
            </a:r>
          </a:p>
          <a:p>
            <a:r>
              <a:rPr lang="pl-PL" sz="1400" b="0" dirty="0" smtClean="0"/>
              <a:t>Do </a:t>
            </a:r>
            <a:r>
              <a:rPr lang="pl-PL" sz="1400" b="0" dirty="0"/>
              <a:t>oceny stanu zrównoważenia  budynku przewidzianego do rewitalizacji  </a:t>
            </a:r>
            <a:r>
              <a:rPr lang="pl-PL" sz="1400" b="0" dirty="0" smtClean="0"/>
              <a:t>wybrano z </a:t>
            </a:r>
            <a:r>
              <a:rPr lang="pl-PL" sz="1400" b="0" dirty="0"/>
              <a:t>76 podawanych przez GUS  wskaźników zrównoważonego rozwoju. Ocena poziomu </a:t>
            </a:r>
            <a:r>
              <a:rPr lang="pl-PL" sz="1400" b="0" dirty="0" smtClean="0"/>
              <a:t>zrównoważenia  </a:t>
            </a:r>
            <a:r>
              <a:rPr lang="pl-PL" sz="1400" b="0" dirty="0"/>
              <a:t>budynku przewidzianego do rewitalizacji  polega </a:t>
            </a:r>
            <a:r>
              <a:rPr lang="pl-PL" sz="1400" b="0" dirty="0" smtClean="0"/>
              <a:t>na kreśleniu </a:t>
            </a:r>
            <a:r>
              <a:rPr lang="pl-PL" sz="1400" b="0" dirty="0"/>
              <a:t>wpływu rewitalizowanego budynku w etapie budowy i eksploatacji na zmianę każdego z wybranych wskaźników zrównoważonego rozwoju.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11505" y="3789040"/>
            <a:ext cx="37004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Korzyści dla MŚP: </a:t>
            </a:r>
          </a:p>
          <a:p>
            <a:r>
              <a:rPr lang="pl-PL" sz="1400" b="0" dirty="0"/>
              <a:t>Korzyść jaką </a:t>
            </a:r>
            <a:r>
              <a:rPr lang="pl-PL" sz="1400" b="0" dirty="0" smtClean="0"/>
              <a:t>przyniesie </a:t>
            </a:r>
            <a:r>
              <a:rPr lang="pl-PL" sz="1400" b="0" dirty="0"/>
              <a:t>proponowane </a:t>
            </a:r>
            <a:r>
              <a:rPr lang="pl-PL" sz="1400" b="0" dirty="0" smtClean="0"/>
              <a:t>narzędzie </a:t>
            </a:r>
            <a:r>
              <a:rPr lang="pl-PL" sz="1400" b="0" dirty="0"/>
              <a:t>dla MSP, które je zastosują to poprawa jakości procesu projektowania rewitalizacji budynków publicznych,  skrócenie tego procesu i możliwość łatwego przygotowania konkurencyjnych cenowo ofert przetargowych.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1" r="47038" b="10439"/>
          <a:stretch/>
        </p:blipFill>
        <p:spPr bwMode="auto">
          <a:xfrm>
            <a:off x="4685622" y="3563506"/>
            <a:ext cx="4494890" cy="329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6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Ślad </a:t>
            </a:r>
            <a:r>
              <a:rPr lang="pl-PL" sz="2000" dirty="0">
                <a:solidFill>
                  <a:srgbClr val="C00000"/>
                </a:solidFill>
              </a:rPr>
              <a:t>węglowy rewitalizowanego budynku  –  procedura obliczania wielkości emisji CO2 w cyklu życia budynku.</a:t>
            </a:r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1560" y="1516326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 smtClean="0"/>
              <a:t>Dr inż. Arkadiusz Węglarz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1559" y="2072501"/>
            <a:ext cx="3766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r>
              <a:rPr lang="pl-PL" sz="1600" b="0" dirty="0" smtClean="0"/>
              <a:t>Procedura komputerowa pozwala na postawie baz danych wyznaczyć ślad węglowy dla istniejącego budynku oraz dla budynku po projektowanym procesie rewitalizacji</a:t>
            </a:r>
            <a:endParaRPr lang="pl-PL" sz="1600" b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11560" y="3645024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r>
              <a:rPr lang="pl-PL" sz="1600" b="0" dirty="0"/>
              <a:t>Korzyść jaką przyniesie proponowane narzędzie dla MSP, które je zastosują to poprawa jakości procesu projektowania rewitalizacji budynków publicznych,  skrócenie tego procesu i możliwość łatwego przygotowania konkurencyjnych cenowo ofert przetargowych.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7" r="47115" b="22830"/>
          <a:stretch/>
        </p:blipFill>
        <p:spPr bwMode="auto">
          <a:xfrm>
            <a:off x="4685393" y="1700808"/>
            <a:ext cx="413507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9" r="19560" b="5678"/>
          <a:stretch/>
        </p:blipFill>
        <p:spPr bwMode="auto">
          <a:xfrm>
            <a:off x="4450277" y="4520902"/>
            <a:ext cx="4730235" cy="23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4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074622"/>
            <a:ext cx="2369541" cy="88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41856" y="95526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Harmonogram </a:t>
            </a:r>
            <a:r>
              <a:rPr lang="pl-PL" sz="2000" dirty="0">
                <a:solidFill>
                  <a:srgbClr val="C00000"/>
                </a:solidFill>
              </a:rPr>
              <a:t>rewitalizacji – procedura wspomagania </a:t>
            </a:r>
            <a:endParaRPr lang="pl-PL" sz="2000" dirty="0" smtClean="0">
              <a:solidFill>
                <a:srgbClr val="C00000"/>
              </a:solidFill>
            </a:endParaRPr>
          </a:p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procesu </a:t>
            </a:r>
            <a:r>
              <a:rPr lang="pl-PL" sz="2000" dirty="0">
                <a:solidFill>
                  <a:srgbClr val="C00000"/>
                </a:solidFill>
              </a:rPr>
              <a:t>realizacji inwestycji.</a:t>
            </a:r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1560" y="1628800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 smtClean="0"/>
              <a:t>Dr inż.  Arkadiusz Węglarz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95536" y="2283000"/>
            <a:ext cx="48965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Opis rozwiązania: </a:t>
            </a:r>
          </a:p>
          <a:p>
            <a:r>
              <a:rPr lang="pl-PL" sz="1400" b="0" dirty="0"/>
              <a:t>W opracowanym arkuszu programu Excel użytkownik ma  możliwość </a:t>
            </a:r>
            <a:r>
              <a:rPr lang="pl-PL" sz="1400" b="0" dirty="0" smtClean="0"/>
              <a:t> </a:t>
            </a:r>
            <a:r>
              <a:rPr lang="pl-PL" sz="1400" b="0" dirty="0"/>
              <a:t>tworzenia harmonogramu realizacji inwestycji </a:t>
            </a:r>
            <a:r>
              <a:rPr lang="pl-PL" sz="1400" b="0" dirty="0" smtClean="0"/>
              <a:t>oraz wykonania </a:t>
            </a:r>
            <a:r>
              <a:rPr lang="pl-PL" sz="1400" b="0" dirty="0"/>
              <a:t>wykresu Ganta i </a:t>
            </a:r>
            <a:r>
              <a:rPr lang="pl-PL" sz="1400" b="0" dirty="0" smtClean="0"/>
              <a:t>wykresu zatrudnienia robotników.  Istnieje również możliwość śledzenia </a:t>
            </a:r>
            <a:r>
              <a:rPr lang="pl-PL" sz="1400" b="0" dirty="0"/>
              <a:t>postępów w czasie wykonywania robót </a:t>
            </a:r>
            <a:r>
              <a:rPr lang="pl-PL" sz="1400" b="0" dirty="0" smtClean="0"/>
              <a:t>budowlanych i dokonywania zmian w harmonogramie ogólnym budowy.</a:t>
            </a:r>
            <a:endParaRPr lang="pl-PL" sz="1400" b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53773" y="2116594"/>
            <a:ext cx="41032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Korzyści dla MŚP: </a:t>
            </a:r>
          </a:p>
          <a:p>
            <a:r>
              <a:rPr lang="pl-PL" sz="1400" b="0" dirty="0"/>
              <a:t>Korzyść jaką przyniesie proponowane narzędzie dla MSP, które je zastosują to poprawa jakości procesu projektowania rewitalizacji budynków publicznych,  skrócenie tego procesu i możliwość łatwego przygotowania konkurencyjnych cenowo ofert przetargowych.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3" b="4383"/>
          <a:stretch/>
        </p:blipFill>
        <p:spPr bwMode="auto">
          <a:xfrm>
            <a:off x="-36512" y="3947492"/>
            <a:ext cx="718795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8478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Zrównoważony </a:t>
            </a:r>
            <a:r>
              <a:rPr lang="pl-PL" sz="2000" dirty="0">
                <a:solidFill>
                  <a:srgbClr val="C00000"/>
                </a:solidFill>
              </a:rPr>
              <a:t>materiał - procedura zastępowania typowych materiałów </a:t>
            </a:r>
            <a:endParaRPr lang="pl-PL" sz="2000" dirty="0" smtClean="0">
              <a:solidFill>
                <a:srgbClr val="C00000"/>
              </a:solidFill>
            </a:endParaRPr>
          </a:p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i </a:t>
            </a:r>
            <a:r>
              <a:rPr lang="pl-PL" sz="2000" dirty="0">
                <a:solidFill>
                  <a:srgbClr val="C00000"/>
                </a:solidFill>
              </a:rPr>
              <a:t>wyrobów budowlanych używanych podczas remontu materiałami "przyjaznymi" dla środowiska człowieka i środowiska przyrodniczego.</a:t>
            </a:r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68779" y="1916832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 smtClean="0"/>
              <a:t>Dr inż. Arkadiusz Węglarz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23250" y="2516092"/>
            <a:ext cx="50153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Opis rozwiązania: </a:t>
            </a:r>
          </a:p>
          <a:p>
            <a:r>
              <a:rPr lang="pl-PL" sz="1400" b="0" dirty="0" smtClean="0"/>
              <a:t>W opracowanym arkuszu programu Excel użytkownik ma  </a:t>
            </a:r>
            <a:r>
              <a:rPr lang="pl-PL" sz="1400" b="0" dirty="0"/>
              <a:t>możliwość oceny materiałów budowlanych planowanych do użycia w procesie rewitalizacji według </a:t>
            </a:r>
            <a:r>
              <a:rPr lang="pl-PL" sz="1400" b="0" dirty="0" smtClean="0"/>
              <a:t>12  </a:t>
            </a:r>
            <a:r>
              <a:rPr lang="pl-PL" sz="1400" b="0" dirty="0"/>
              <a:t>kryteriów </a:t>
            </a:r>
            <a:r>
              <a:rPr lang="pl-PL" sz="1400" b="0" dirty="0" smtClean="0"/>
              <a:t>środowiskowo-zdrowotnych o określonych wagach. Równocześnie porównywane są materiały tego samego przeznaczenia, np. cegła ceramiczna i cegła silikatowa. Wybierany jest materiał  o wyższej ocenie łącznej</a:t>
            </a:r>
            <a:endParaRPr lang="pl-PL" sz="1400" b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542828" y="2501607"/>
            <a:ext cx="3408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Korzyści dla MŚP: </a:t>
            </a:r>
          </a:p>
          <a:p>
            <a:r>
              <a:rPr lang="pl-PL" sz="1400" b="0" dirty="0"/>
              <a:t>Korzyść jaką przyniesie proponowane narzędzie dla MSP, które je zastosują to poprawa jakości procesu projektowania rewitalizacji budynków publicznych,  skrócenie tego procesu i możliwość łatwego przygotowania konkurencyjnych cenowo ofert przetargowych.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9" r="9811" b="17041"/>
          <a:stretch/>
        </p:blipFill>
        <p:spPr bwMode="auto">
          <a:xfrm>
            <a:off x="-36512" y="4317489"/>
            <a:ext cx="6508306" cy="256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Optymalny </a:t>
            </a:r>
            <a:r>
              <a:rPr lang="pl-PL" sz="2000" dirty="0">
                <a:solidFill>
                  <a:srgbClr val="C00000"/>
                </a:solidFill>
              </a:rPr>
              <a:t>wybór przedsięwzięć rewitalizacyjnych – procedura wielokryterialnego wyboru zakresu i rodzaju prac rewitalizacyjnych</a:t>
            </a:r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1560" y="1628800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 smtClean="0"/>
              <a:t>Dr inż. Arkadiusz Węglarz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2276872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Opis rozwiązania: </a:t>
            </a:r>
          </a:p>
          <a:p>
            <a:r>
              <a:rPr lang="pl-PL" sz="1400" b="0" dirty="0" smtClean="0"/>
              <a:t>Projektant definiuje kilka wariantów </a:t>
            </a:r>
            <a:r>
              <a:rPr lang="pl-PL" sz="1400" b="0" dirty="0" err="1" smtClean="0"/>
              <a:t>techniczno</a:t>
            </a:r>
            <a:r>
              <a:rPr lang="pl-PL" sz="1400" b="0" dirty="0" smtClean="0"/>
              <a:t> – materiałowych rewitalizacji budynku i przypisuje im określone wartości oceny według zdefiniowanych kryteriów np. minimum emisji CO2</a:t>
            </a:r>
          </a:p>
          <a:p>
            <a:r>
              <a:rPr lang="pl-PL" sz="1400" b="0" dirty="0" smtClean="0"/>
              <a:t>Następnie przy </a:t>
            </a:r>
            <a:r>
              <a:rPr lang="pl-PL" sz="1400" b="0" dirty="0"/>
              <a:t>pomocy </a:t>
            </a:r>
            <a:r>
              <a:rPr lang="pl-PL" sz="1400" b="0" dirty="0" smtClean="0"/>
              <a:t> algorytmu optymalizacji </a:t>
            </a:r>
            <a:r>
              <a:rPr lang="pl-PL" sz="1400" b="0" dirty="0"/>
              <a:t>wielokryterialnej  metodą sumy ważonej zostanie wybrany zalecany wariant rewitalizacji budynku. Program </a:t>
            </a:r>
            <a:r>
              <a:rPr lang="pl-PL" sz="1400" b="0" dirty="0" smtClean="0"/>
              <a:t> pozwala na </a:t>
            </a:r>
            <a:r>
              <a:rPr lang="pl-PL" sz="1400" b="0" dirty="0"/>
              <a:t>samodzielne zdefiniowania kryteriów optymalizacji przez projektanta.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11560" y="4126349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Korzyści dla MŚP: </a:t>
            </a:r>
          </a:p>
          <a:p>
            <a:r>
              <a:rPr lang="pl-PL" sz="1400" b="0" dirty="0"/>
              <a:t>Korzyść jaką przyniesie proponowane narzędzie dla MSP, które je zastosują to poprawa jakości procesu projektowania rewitalizacji budynków publicznych,  skrócenie tego procesu i możliwość łatwego przygotowania konkurencyjnych cenowo ofert przetargowych.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7" r="35617" b="5204"/>
          <a:stretch/>
        </p:blipFill>
        <p:spPr bwMode="auto">
          <a:xfrm>
            <a:off x="4330288" y="3695700"/>
            <a:ext cx="485961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83671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Ocena zdolności rewitalizacyjnej budynku</a:t>
            </a:r>
          </a:p>
          <a:p>
            <a:pPr algn="ctr"/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1540" y="1339985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/>
              <a:t>d</a:t>
            </a:r>
            <a:r>
              <a:rPr lang="pl-PL" sz="1600" dirty="0" smtClean="0"/>
              <a:t>r inż. Wojciech Terlikowski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23224" y="1932810"/>
            <a:ext cx="45196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r>
              <a:rPr lang="pl-PL" sz="1400" b="0" dirty="0" smtClean="0"/>
              <a:t>Aplikacja do oceny zdolności rewitalizacyjnej budynku - zespołu </a:t>
            </a:r>
            <a:r>
              <a:rPr lang="pl-PL" sz="1400" b="0" dirty="0"/>
              <a:t>cech, właściwości i stanów określających przedmiotowy budynek, w zakresie jego konstrukcji, formy, funkcji, lokalizacji, walorów środowiskowych, społecznych, zdrowotnych, określających możliwości i opłacalność ekonomiczną, planowanej rewitalizacji w formie uwzględniającej wszystkie aspekty rewitalizacji, w tym </a:t>
            </a:r>
            <a:r>
              <a:rPr lang="pl-PL" sz="1400" b="0" dirty="0" smtClean="0"/>
              <a:t>zasady </a:t>
            </a:r>
            <a:r>
              <a:rPr lang="pl-PL" sz="1400" b="0" dirty="0"/>
              <a:t>zrównoważonego rozwoju.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96976" y="3980478"/>
            <a:ext cx="4457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400" dirty="0" smtClean="0"/>
              <a:t>Korzyści dla MŚP: </a:t>
            </a:r>
          </a:p>
          <a:p>
            <a:r>
              <a:rPr lang="pl-PL" sz="1400" b="0" dirty="0" smtClean="0"/>
              <a:t>Pomoc </a:t>
            </a:r>
            <a:r>
              <a:rPr lang="pl-PL" sz="1400" b="0" dirty="0"/>
              <a:t>w procesie podejmowania decyzji inwestycyjnej, dotyczącej </a:t>
            </a:r>
            <a:r>
              <a:rPr lang="pl-PL" sz="1400" b="0" dirty="0" smtClean="0"/>
              <a:t>rewitalizacji </a:t>
            </a:r>
            <a:r>
              <a:rPr lang="pl-PL" sz="1400" b="0" dirty="0"/>
              <a:t>budynku istniejącego, określenie </a:t>
            </a:r>
            <a:r>
              <a:rPr lang="pl-PL" sz="1400" b="0" dirty="0" smtClean="0"/>
              <a:t>procedury i parametrów oceniających zdolność </a:t>
            </a:r>
            <a:r>
              <a:rPr lang="pl-PL" sz="1400" b="0" dirty="0"/>
              <a:t>rewitalizacyjną budynku, </a:t>
            </a:r>
            <a:r>
              <a:rPr lang="pl-PL" sz="1400" b="0" dirty="0" smtClean="0"/>
              <a:t> poprawa </a:t>
            </a:r>
            <a:r>
              <a:rPr lang="pl-PL" sz="1400" b="0" dirty="0"/>
              <a:t>jakości procesu projektowania rewitalizacji budynków publicznych zgodnie z zasadami zrównoważonego </a:t>
            </a:r>
            <a:r>
              <a:rPr lang="pl-PL" sz="1400" b="0" dirty="0" smtClean="0"/>
              <a:t>rozwoju, ukazanie słabych p i mocnych stron rewitalizowanego budynku. </a:t>
            </a:r>
            <a:r>
              <a:rPr lang="pl-PL" sz="1400" b="0" dirty="0"/>
              <a:t>ekonomicznych.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1"/>
          <a:stretch/>
        </p:blipFill>
        <p:spPr bwMode="auto">
          <a:xfrm>
            <a:off x="4849644" y="1316905"/>
            <a:ext cx="3106732" cy="262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36" y="3933056"/>
            <a:ext cx="3086140" cy="207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52687" y="5635220"/>
            <a:ext cx="3793617" cy="35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29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619672" y="1549850"/>
            <a:ext cx="8280920" cy="108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b="1" dirty="0" smtClean="0"/>
          </a:p>
          <a:p>
            <a:endParaRPr lang="pl-PL" sz="2800" b="1" dirty="0"/>
          </a:p>
          <a:p>
            <a:endParaRPr lang="pl-PL" sz="2800" b="1" dirty="0" smtClean="0"/>
          </a:p>
          <a:p>
            <a:endParaRPr lang="pl-PL" sz="2800" b="1" dirty="0"/>
          </a:p>
          <a:p>
            <a:pPr marL="712788"/>
            <a:r>
              <a:rPr lang="pl-PL" sz="2800" b="1" dirty="0" smtClean="0"/>
              <a:t>3.	Zgłoszenia patentowe</a:t>
            </a:r>
          </a:p>
          <a:p>
            <a:pPr marL="712788"/>
            <a:endParaRPr lang="pl-PL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8798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2771800" y="1693866"/>
            <a:ext cx="5949650" cy="2887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>
              <a:buAutoNum type="arabicPeriod"/>
            </a:pPr>
            <a:r>
              <a:rPr lang="pl-PL" sz="2800" b="1" dirty="0" smtClean="0"/>
              <a:t>Podsumowanie projektu</a:t>
            </a:r>
          </a:p>
          <a:p>
            <a:pPr algn="r"/>
            <a:endParaRPr lang="pl-PL" sz="2800" b="1" dirty="0" smtClean="0"/>
          </a:p>
          <a:p>
            <a:pPr algn="r"/>
            <a:r>
              <a:rPr lang="pl-PL" sz="2000" dirty="0">
                <a:hlinkClick r:id="rId4"/>
              </a:rPr>
              <a:t>http://www.youtube.com/watch?v=mgNYPoZwCX0</a:t>
            </a:r>
            <a:endParaRPr lang="pl-P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83924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Kalkulator zużycia wody</a:t>
            </a:r>
          </a:p>
          <a:p>
            <a:pPr algn="ctr"/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1540" y="1339985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Autor:</a:t>
            </a:r>
            <a:endParaRPr lang="pl-PL" sz="1600" b="1" dirty="0"/>
          </a:p>
          <a:p>
            <a:r>
              <a:rPr lang="pl-PL" sz="1600" dirty="0" smtClean="0"/>
              <a:t>dr inż. Ewa Witkowska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12352" y="1889537"/>
            <a:ext cx="4519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r>
              <a:rPr lang="pl-PL" sz="1600" b="0" dirty="0" smtClean="0"/>
              <a:t>Narzędzie wspierające projektantów i wykonawców instalacji wodociągowych w wyborze rozwiązania najkorzystniejszego pod względem zużycia wody.</a:t>
            </a:r>
            <a:endParaRPr lang="pl-PL" sz="1600" b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12352" y="2996952"/>
            <a:ext cx="46637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r>
              <a:rPr lang="pl-PL" sz="1400" dirty="0" smtClean="0"/>
              <a:t>W przypadku instalacji projektowanych: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400" b="0" dirty="0" smtClean="0"/>
              <a:t>możliwość porównania różnych układów instalacji </a:t>
            </a:r>
            <a:br>
              <a:rPr lang="pl-PL" sz="1400" b="0" dirty="0" smtClean="0"/>
            </a:br>
            <a:r>
              <a:rPr lang="pl-PL" sz="1400" b="0" dirty="0" smtClean="0"/>
              <a:t>pod kątem wielkości zużycia wody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400" b="0" dirty="0" smtClean="0"/>
              <a:t>możliwość zbilansowania ilości zużywanej wody </a:t>
            </a:r>
            <a:br>
              <a:rPr lang="pl-PL" sz="1400" b="0" dirty="0" smtClean="0"/>
            </a:br>
            <a:r>
              <a:rPr lang="pl-PL" sz="1400" b="0" dirty="0" smtClean="0"/>
              <a:t>i powstających ścieków z uwzględnieniem instalacji </a:t>
            </a:r>
            <a:br>
              <a:rPr lang="pl-PL" sz="1400" b="0" dirty="0" smtClean="0"/>
            </a:br>
            <a:r>
              <a:rPr lang="pl-PL" sz="1400" b="0" dirty="0" smtClean="0"/>
              <a:t>dualnych (analiza możliwości odzysku wody szarej)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400" b="0" dirty="0" smtClean="0"/>
              <a:t>opracowanie wytycznych dla architektów wnętrz – charakterystyka punktów czerpalnych</a:t>
            </a:r>
          </a:p>
          <a:p>
            <a:r>
              <a:rPr lang="pl-PL" sz="1400" dirty="0"/>
              <a:t>W przypadku instalacji </a:t>
            </a:r>
            <a:r>
              <a:rPr lang="pl-PL" sz="1400" dirty="0" smtClean="0"/>
              <a:t>istniejących:</a:t>
            </a:r>
            <a:endParaRPr lang="pl-PL" sz="1400" dirty="0"/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400" b="0" dirty="0" smtClean="0"/>
              <a:t>możliwość zaoferowania usługi–  analiza instalacji </a:t>
            </a:r>
            <a:br>
              <a:rPr lang="pl-PL" sz="1400" b="0" dirty="0" smtClean="0"/>
            </a:br>
            <a:r>
              <a:rPr lang="pl-PL" sz="1400" b="0" dirty="0" smtClean="0"/>
              <a:t>i zmniejszenie zużycia wody (kosztów eksploatacyjnych budynku) poprzez wymianę części punktów czerpalnych</a:t>
            </a:r>
            <a:endParaRPr lang="pl-PL" sz="1600" b="0" dirty="0" smtClean="0"/>
          </a:p>
        </p:txBody>
      </p:sp>
      <p:pic>
        <p:nvPicPr>
          <p:cNvPr id="1027" name="Picture 3" descr="C:\Users\Ewa\Documents\ProAkademia\konferencja_podsumowujaca\print_screen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494" y="1390830"/>
            <a:ext cx="3890010" cy="17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wa\Documents\ProAkademia\konferencja_podsumowujaca\print_screen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8082" y="2852936"/>
            <a:ext cx="3882390" cy="17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wa\Documents\ProAkademia\konferencja_podsumowujaca\print_screen3b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942" y="4162390"/>
            <a:ext cx="2655570" cy="178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3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Moduł do systemu odzysku wody szarej</a:t>
            </a:r>
          </a:p>
          <a:p>
            <a:pPr algn="ctr"/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1540" y="1339985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Autor:</a:t>
            </a:r>
            <a:endParaRPr lang="pl-PL" sz="1600" b="1" dirty="0"/>
          </a:p>
          <a:p>
            <a:r>
              <a:rPr lang="pl-PL" sz="1600" dirty="0" smtClean="0"/>
              <a:t>dr inż. Ewa Witkowska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12352" y="1889537"/>
            <a:ext cx="4519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r>
              <a:rPr lang="pl-PL" sz="1600" b="0" dirty="0" smtClean="0"/>
              <a:t>Moduł membranowy stanowiący element instalacji do odzysku wody szarej ze ścieków szarych </a:t>
            </a:r>
            <a:br>
              <a:rPr lang="pl-PL" sz="1600" b="0" dirty="0" smtClean="0"/>
            </a:br>
            <a:r>
              <a:rPr lang="pl-PL" sz="1600" b="0" dirty="0" smtClean="0"/>
              <a:t>w instalacjach dualnych</a:t>
            </a:r>
            <a:endParaRPr lang="pl-PL" sz="1600" b="0" dirty="0"/>
          </a:p>
        </p:txBody>
      </p:sp>
      <p:grpSp>
        <p:nvGrpSpPr>
          <p:cNvPr id="1041" name="Grupa 1040"/>
          <p:cNvGrpSpPr/>
          <p:nvPr/>
        </p:nvGrpSpPr>
        <p:grpSpPr>
          <a:xfrm>
            <a:off x="5508104" y="1772816"/>
            <a:ext cx="3009508" cy="2686074"/>
            <a:chOff x="5508104" y="1772816"/>
            <a:chExt cx="3009508" cy="2686074"/>
          </a:xfrm>
        </p:grpSpPr>
        <p:grpSp>
          <p:nvGrpSpPr>
            <p:cNvPr id="1038" name="Grupa 1037"/>
            <p:cNvGrpSpPr/>
            <p:nvPr/>
          </p:nvGrpSpPr>
          <p:grpSpPr>
            <a:xfrm>
              <a:off x="5508104" y="2132856"/>
              <a:ext cx="3009508" cy="1440382"/>
              <a:chOff x="5508104" y="2132856"/>
              <a:chExt cx="3009508" cy="1440382"/>
            </a:xfrm>
          </p:grpSpPr>
          <p:grpSp>
            <p:nvGrpSpPr>
              <p:cNvPr id="21" name="Grupa 20"/>
              <p:cNvGrpSpPr/>
              <p:nvPr/>
            </p:nvGrpSpPr>
            <p:grpSpPr>
              <a:xfrm>
                <a:off x="5508104" y="2132856"/>
                <a:ext cx="504056" cy="1008112"/>
                <a:chOff x="5868144" y="2132856"/>
                <a:chExt cx="504056" cy="1008112"/>
              </a:xfrm>
            </p:grpSpPr>
            <p:sp>
              <p:nvSpPr>
                <p:cNvPr id="3" name="Trójkąt równoramienny 2"/>
                <p:cNvSpPr/>
                <p:nvPr/>
              </p:nvSpPr>
              <p:spPr>
                <a:xfrm rot="10800000">
                  <a:off x="5868144" y="2708920"/>
                  <a:ext cx="504056" cy="432048"/>
                </a:xfrm>
                <a:prstGeom prst="triangl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cxnSp>
              <p:nvCxnSpPr>
                <p:cNvPr id="8" name="Łącznik prostoliniowy 7"/>
                <p:cNvCxnSpPr>
                  <a:stCxn id="3" idx="3"/>
                </p:cNvCxnSpPr>
                <p:nvPr/>
              </p:nvCxnSpPr>
              <p:spPr>
                <a:xfrm flipV="1">
                  <a:off x="6120172" y="2492896"/>
                  <a:ext cx="0" cy="216024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" name="Prostokąt 8"/>
                <p:cNvSpPr/>
                <p:nvPr/>
              </p:nvSpPr>
              <p:spPr>
                <a:xfrm>
                  <a:off x="5868144" y="2132856"/>
                  <a:ext cx="504056" cy="36004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cxnSp>
            <p:nvCxnSpPr>
              <p:cNvPr id="12" name="Łącznik prostoliniowy 11"/>
              <p:cNvCxnSpPr/>
              <p:nvPr/>
            </p:nvCxnSpPr>
            <p:spPr>
              <a:xfrm>
                <a:off x="5580112" y="3140968"/>
                <a:ext cx="293750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oliniowy 15"/>
              <p:cNvCxnSpPr/>
              <p:nvPr/>
            </p:nvCxnSpPr>
            <p:spPr>
              <a:xfrm>
                <a:off x="5580112" y="3356992"/>
                <a:ext cx="293750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oliniowy 22"/>
              <p:cNvCxnSpPr>
                <a:stCxn id="3" idx="1"/>
              </p:cNvCxnSpPr>
              <p:nvPr/>
            </p:nvCxnSpPr>
            <p:spPr>
              <a:xfrm>
                <a:off x="5886146" y="2924944"/>
                <a:ext cx="486054" cy="57606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Łuk 26"/>
              <p:cNvSpPr/>
              <p:nvPr/>
            </p:nvSpPr>
            <p:spPr>
              <a:xfrm rot="5983677">
                <a:off x="5884258" y="2980838"/>
                <a:ext cx="378042" cy="266254"/>
              </a:xfrm>
              <a:prstGeom prst="arc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Łuk 40"/>
              <p:cNvSpPr/>
              <p:nvPr/>
            </p:nvSpPr>
            <p:spPr>
              <a:xfrm rot="8154801">
                <a:off x="6195550" y="3306984"/>
                <a:ext cx="378042" cy="266254"/>
              </a:xfrm>
              <a:prstGeom prst="arc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cxnSp>
          <p:nvCxnSpPr>
            <p:cNvPr id="25" name="Łącznik prostoliniowy 24"/>
            <p:cNvCxnSpPr/>
            <p:nvPr/>
          </p:nvCxnSpPr>
          <p:spPr>
            <a:xfrm flipV="1">
              <a:off x="6372200" y="1772816"/>
              <a:ext cx="0" cy="26860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24" name="Łącznik prostoliniowy 1023"/>
          <p:cNvCxnSpPr/>
          <p:nvPr/>
        </p:nvCxnSpPr>
        <p:spPr>
          <a:xfrm>
            <a:off x="7740352" y="3041957"/>
            <a:ext cx="0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Łuk 41"/>
          <p:cNvSpPr/>
          <p:nvPr/>
        </p:nvSpPr>
        <p:spPr>
          <a:xfrm rot="8154801">
            <a:off x="6195550" y="2996730"/>
            <a:ext cx="378042" cy="266254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039" name="Grupa 1038"/>
          <p:cNvGrpSpPr/>
          <p:nvPr/>
        </p:nvGrpSpPr>
        <p:grpSpPr>
          <a:xfrm>
            <a:off x="6195550" y="2672916"/>
            <a:ext cx="2336893" cy="611659"/>
            <a:chOff x="6195550" y="2672916"/>
            <a:chExt cx="2336893" cy="611659"/>
          </a:xfrm>
        </p:grpSpPr>
        <p:sp>
          <p:nvSpPr>
            <p:cNvPr id="10" name="Schemat blokowy: ręczne wprowadzanie danych 9"/>
            <p:cNvSpPr/>
            <p:nvPr/>
          </p:nvSpPr>
          <p:spPr>
            <a:xfrm rot="16200000" flipV="1">
              <a:off x="7866368" y="2402885"/>
              <a:ext cx="396043" cy="936106"/>
            </a:xfrm>
            <a:prstGeom prst="flowChartManualInp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34" name="Grupa 1033"/>
            <p:cNvGrpSpPr/>
            <p:nvPr/>
          </p:nvGrpSpPr>
          <p:grpSpPr>
            <a:xfrm>
              <a:off x="6195550" y="2780706"/>
              <a:ext cx="1544802" cy="503869"/>
              <a:chOff x="6195550" y="2780706"/>
              <a:chExt cx="1544802" cy="503869"/>
            </a:xfrm>
          </p:grpSpPr>
          <p:cxnSp>
            <p:nvCxnSpPr>
              <p:cNvPr id="29" name="Łącznik prostoliniowy 28"/>
              <p:cNvCxnSpPr/>
              <p:nvPr/>
            </p:nvCxnSpPr>
            <p:spPr>
              <a:xfrm flipH="1">
                <a:off x="6372200" y="3113965"/>
                <a:ext cx="1368152" cy="7200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Łuk 37"/>
              <p:cNvSpPr/>
              <p:nvPr/>
            </p:nvSpPr>
            <p:spPr>
              <a:xfrm rot="13396771">
                <a:off x="6591745" y="3018321"/>
                <a:ext cx="378042" cy="266254"/>
              </a:xfrm>
              <a:prstGeom prst="arc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Łuk 42"/>
              <p:cNvSpPr/>
              <p:nvPr/>
            </p:nvSpPr>
            <p:spPr>
              <a:xfrm rot="8154801">
                <a:off x="6195550" y="2780706"/>
                <a:ext cx="378042" cy="266254"/>
              </a:xfrm>
              <a:prstGeom prst="arc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1040" name="Grupa 1039"/>
          <p:cNvGrpSpPr/>
          <p:nvPr/>
        </p:nvGrpSpPr>
        <p:grpSpPr>
          <a:xfrm>
            <a:off x="6195550" y="2165207"/>
            <a:ext cx="1146814" cy="687320"/>
            <a:chOff x="6195550" y="2165207"/>
            <a:chExt cx="1146814" cy="687320"/>
          </a:xfrm>
        </p:grpSpPr>
        <p:grpSp>
          <p:nvGrpSpPr>
            <p:cNvPr id="20" name="Grupa 19"/>
            <p:cNvGrpSpPr/>
            <p:nvPr/>
          </p:nvGrpSpPr>
          <p:grpSpPr>
            <a:xfrm>
              <a:off x="6804248" y="2165207"/>
              <a:ext cx="538116" cy="448665"/>
              <a:chOff x="7562276" y="4356111"/>
              <a:chExt cx="538116" cy="448665"/>
            </a:xfrm>
          </p:grpSpPr>
          <p:sp>
            <p:nvSpPr>
              <p:cNvPr id="14" name="Cięciwa 13"/>
              <p:cNvSpPr/>
              <p:nvPr/>
            </p:nvSpPr>
            <p:spPr>
              <a:xfrm rot="17501639">
                <a:off x="7608785" y="4345385"/>
                <a:ext cx="448665" cy="470118"/>
              </a:xfrm>
              <a:prstGeom prst="chord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cxnSp>
            <p:nvCxnSpPr>
              <p:cNvPr id="17" name="Łącznik prostoliniowy 16"/>
              <p:cNvCxnSpPr/>
              <p:nvPr/>
            </p:nvCxnSpPr>
            <p:spPr>
              <a:xfrm>
                <a:off x="7562276" y="4580444"/>
                <a:ext cx="538116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33" name="Łącznik prostoliniowy 1032"/>
            <p:cNvCxnSpPr/>
            <p:nvPr/>
          </p:nvCxnSpPr>
          <p:spPr>
            <a:xfrm>
              <a:off x="7075089" y="2613872"/>
              <a:ext cx="0" cy="17816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Łącznik prostoliniowy 47"/>
            <p:cNvCxnSpPr/>
            <p:nvPr/>
          </p:nvCxnSpPr>
          <p:spPr>
            <a:xfrm flipH="1">
              <a:off x="6372200" y="2702955"/>
              <a:ext cx="701106" cy="3001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Łuk 48"/>
            <p:cNvSpPr/>
            <p:nvPr/>
          </p:nvSpPr>
          <p:spPr>
            <a:xfrm rot="13396771">
              <a:off x="6591745" y="2586273"/>
              <a:ext cx="378042" cy="266254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Łuk 49"/>
            <p:cNvSpPr/>
            <p:nvPr/>
          </p:nvSpPr>
          <p:spPr>
            <a:xfrm rot="8154801">
              <a:off x="6195550" y="2327698"/>
              <a:ext cx="378042" cy="266254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Łuk 52"/>
            <p:cNvSpPr/>
            <p:nvPr/>
          </p:nvSpPr>
          <p:spPr>
            <a:xfrm rot="8154801">
              <a:off x="6195550" y="2564682"/>
              <a:ext cx="378042" cy="266254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1" name="pole tekstowe 60"/>
          <p:cNvSpPr txBox="1"/>
          <p:nvPr/>
        </p:nvSpPr>
        <p:spPr>
          <a:xfrm>
            <a:off x="412352" y="2996952"/>
            <a:ext cx="466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nadzorowani e </a:t>
            </a:r>
            <a:r>
              <a:rPr lang="pl-PL" sz="1600" b="0" dirty="0"/>
              <a:t>systemu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okresowa regeneracja/czyszczenie modułu</a:t>
            </a:r>
            <a:endParaRPr lang="pl-PL" sz="1600" b="0" dirty="0"/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oczyszczanie ścieków na drodze fizycznej separacji – brak reaktora biologicznego </a:t>
            </a:r>
            <a:br>
              <a:rPr lang="pl-PL" sz="1600" b="0" dirty="0" smtClean="0"/>
            </a:br>
            <a:r>
              <a:rPr lang="pl-PL" sz="1400" b="0" dirty="0" smtClean="0"/>
              <a:t>(zmniejszenie bariery psychologicznej)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wprowadzenie procesu </a:t>
            </a:r>
            <a:r>
              <a:rPr lang="pl-PL" sz="1600" b="0" dirty="0" err="1" smtClean="0"/>
              <a:t>nanofiltracji</a:t>
            </a:r>
            <a:r>
              <a:rPr lang="pl-PL" sz="1600" b="0" dirty="0" smtClean="0"/>
              <a:t> w celu polepszenia jakości odpływu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urządzenia modułowe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eliminacja jednego stopnia tłoczenia</a:t>
            </a:r>
          </a:p>
        </p:txBody>
      </p:sp>
    </p:spTree>
    <p:extLst>
      <p:ext uri="{BB962C8B-B14F-4D97-AF65-F5344CB8AC3E}">
        <p14:creationId xmlns:p14="http://schemas.microsoft.com/office/powerpoint/2010/main" val="20017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a 18"/>
          <p:cNvGrpSpPr/>
          <p:nvPr/>
        </p:nvGrpSpPr>
        <p:grpSpPr>
          <a:xfrm>
            <a:off x="6411574" y="1772816"/>
            <a:ext cx="774237" cy="2686074"/>
            <a:chOff x="6411574" y="1772816"/>
            <a:chExt cx="774237" cy="2686074"/>
          </a:xfrm>
        </p:grpSpPr>
        <p:cxnSp>
          <p:nvCxnSpPr>
            <p:cNvPr id="48" name="Łącznik prostoliniowy 47"/>
            <p:cNvCxnSpPr/>
            <p:nvPr/>
          </p:nvCxnSpPr>
          <p:spPr>
            <a:xfrm flipH="1">
              <a:off x="6588224" y="2697809"/>
              <a:ext cx="486865" cy="3515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9" name="Łuk 48"/>
            <p:cNvSpPr/>
            <p:nvPr/>
          </p:nvSpPr>
          <p:spPr>
            <a:xfrm rot="13396771">
              <a:off x="6807769" y="2586273"/>
              <a:ext cx="378042" cy="266254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Łuk 49"/>
            <p:cNvSpPr/>
            <p:nvPr/>
          </p:nvSpPr>
          <p:spPr>
            <a:xfrm rot="8154801">
              <a:off x="6411574" y="2327698"/>
              <a:ext cx="378042" cy="266254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3" name="Łuk 52"/>
            <p:cNvSpPr/>
            <p:nvPr/>
          </p:nvSpPr>
          <p:spPr>
            <a:xfrm rot="8154801">
              <a:off x="6411574" y="2564682"/>
              <a:ext cx="378042" cy="266254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1" name="Łącznik prostoliniowy 10"/>
            <p:cNvCxnSpPr/>
            <p:nvPr/>
          </p:nvCxnSpPr>
          <p:spPr>
            <a:xfrm flipH="1">
              <a:off x="6600595" y="1772816"/>
              <a:ext cx="12371" cy="2686074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" name="pole tekstowe 1"/>
          <p:cNvSpPr txBox="1"/>
          <p:nvPr/>
        </p:nvSpPr>
        <p:spPr>
          <a:xfrm>
            <a:off x="341856" y="95526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Moduł do systemu odzysku wody szarej</a:t>
            </a:r>
          </a:p>
          <a:p>
            <a:pPr algn="ctr"/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1540" y="1339985"/>
            <a:ext cx="8382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Autor:</a:t>
            </a:r>
            <a:endParaRPr lang="pl-PL" sz="1600" b="1" dirty="0"/>
          </a:p>
          <a:p>
            <a:r>
              <a:rPr lang="pl-PL" sz="1600" dirty="0" smtClean="0"/>
              <a:t>dr inż. Ewa Witkowska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12352" y="1889537"/>
            <a:ext cx="4519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r>
              <a:rPr lang="pl-PL" sz="1600" b="0" dirty="0" smtClean="0"/>
              <a:t>Moduł membranowy stanowiący element instalacji do odzysku wody szarej ze ścieków szarych </a:t>
            </a:r>
            <a:br>
              <a:rPr lang="pl-PL" sz="1600" b="0" dirty="0" smtClean="0"/>
            </a:br>
            <a:r>
              <a:rPr lang="pl-PL" sz="1600" b="0" dirty="0" smtClean="0"/>
              <a:t>w instalacjach dualnych</a:t>
            </a:r>
            <a:endParaRPr lang="pl-PL" sz="1600" b="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12352" y="2996952"/>
            <a:ext cx="466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nadzorowani e </a:t>
            </a:r>
            <a:r>
              <a:rPr lang="pl-PL" sz="1600" b="0" dirty="0"/>
              <a:t>systemu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okresowa regeneracja/czyszczenie modułu</a:t>
            </a:r>
            <a:endParaRPr lang="pl-PL" sz="1600" b="0" dirty="0"/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oczyszczanie ścieków na drodze fizycznej separacji – brak reaktora biologicznego </a:t>
            </a:r>
            <a:br>
              <a:rPr lang="pl-PL" sz="1600" b="0" dirty="0" smtClean="0"/>
            </a:br>
            <a:r>
              <a:rPr lang="pl-PL" sz="1400" b="0" dirty="0" smtClean="0"/>
              <a:t>(zmniejszenie bariery psychologicznej)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wprowadzenie procesu </a:t>
            </a:r>
            <a:r>
              <a:rPr lang="pl-PL" sz="1600" b="0" dirty="0" err="1" smtClean="0"/>
              <a:t>nanofiltracji</a:t>
            </a:r>
            <a:r>
              <a:rPr lang="pl-PL" sz="1600" b="0" dirty="0" smtClean="0"/>
              <a:t> w celu polepszenia jakości odpływu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urządzenia modułowe</a:t>
            </a:r>
          </a:p>
          <a:p>
            <a:pPr marL="85725" indent="-85725">
              <a:buFont typeface="Arial" panose="020B0604020202020204" pitchFamily="34" charset="0"/>
              <a:buChar char="•"/>
            </a:pPr>
            <a:r>
              <a:rPr lang="pl-PL" sz="1600" b="0" dirty="0" smtClean="0"/>
              <a:t>eliminacja jednego stopnia tłoczenia</a:t>
            </a:r>
          </a:p>
        </p:txBody>
      </p:sp>
      <p:grpSp>
        <p:nvGrpSpPr>
          <p:cNvPr id="1041" name="Grupa 1040"/>
          <p:cNvGrpSpPr/>
          <p:nvPr/>
        </p:nvGrpSpPr>
        <p:grpSpPr>
          <a:xfrm>
            <a:off x="5508104" y="1772816"/>
            <a:ext cx="3009508" cy="2686074"/>
            <a:chOff x="5508104" y="1772816"/>
            <a:chExt cx="3009508" cy="2686074"/>
          </a:xfrm>
        </p:grpSpPr>
        <p:grpSp>
          <p:nvGrpSpPr>
            <p:cNvPr id="1038" name="Grupa 1037"/>
            <p:cNvGrpSpPr/>
            <p:nvPr/>
          </p:nvGrpSpPr>
          <p:grpSpPr>
            <a:xfrm>
              <a:off x="5508104" y="2132856"/>
              <a:ext cx="3009508" cy="1440382"/>
              <a:chOff x="5508104" y="2132856"/>
              <a:chExt cx="3009508" cy="1440382"/>
            </a:xfrm>
          </p:grpSpPr>
          <p:grpSp>
            <p:nvGrpSpPr>
              <p:cNvPr id="21" name="Grupa 20"/>
              <p:cNvGrpSpPr/>
              <p:nvPr/>
            </p:nvGrpSpPr>
            <p:grpSpPr>
              <a:xfrm>
                <a:off x="5508104" y="2132856"/>
                <a:ext cx="504056" cy="1008112"/>
                <a:chOff x="5868144" y="2132856"/>
                <a:chExt cx="504056" cy="1008112"/>
              </a:xfrm>
            </p:grpSpPr>
            <p:sp>
              <p:nvSpPr>
                <p:cNvPr id="3" name="Trójkąt równoramienny 2"/>
                <p:cNvSpPr/>
                <p:nvPr/>
              </p:nvSpPr>
              <p:spPr>
                <a:xfrm rot="10800000">
                  <a:off x="5868144" y="2708920"/>
                  <a:ext cx="504056" cy="432048"/>
                </a:xfrm>
                <a:prstGeom prst="triangl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cxnSp>
              <p:nvCxnSpPr>
                <p:cNvPr id="8" name="Łącznik prostoliniowy 7"/>
                <p:cNvCxnSpPr>
                  <a:stCxn id="3" idx="3"/>
                </p:cNvCxnSpPr>
                <p:nvPr/>
              </p:nvCxnSpPr>
              <p:spPr>
                <a:xfrm flipV="1">
                  <a:off x="6120172" y="2492896"/>
                  <a:ext cx="0" cy="216024"/>
                </a:xfrm>
                <a:prstGeom prst="line">
                  <a:avLst/>
                </a:prstGeom>
                <a:ln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" name="Prostokąt 8"/>
                <p:cNvSpPr/>
                <p:nvPr/>
              </p:nvSpPr>
              <p:spPr>
                <a:xfrm>
                  <a:off x="5868144" y="2132856"/>
                  <a:ext cx="504056" cy="36004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cxnSp>
            <p:nvCxnSpPr>
              <p:cNvPr id="12" name="Łącznik prostoliniowy 11"/>
              <p:cNvCxnSpPr/>
              <p:nvPr/>
            </p:nvCxnSpPr>
            <p:spPr>
              <a:xfrm>
                <a:off x="5580112" y="3140968"/>
                <a:ext cx="293750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oliniowy 15"/>
              <p:cNvCxnSpPr/>
              <p:nvPr/>
            </p:nvCxnSpPr>
            <p:spPr>
              <a:xfrm>
                <a:off x="5580112" y="3356992"/>
                <a:ext cx="293750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oliniowy 22"/>
              <p:cNvCxnSpPr>
                <a:stCxn id="3" idx="1"/>
              </p:cNvCxnSpPr>
              <p:nvPr/>
            </p:nvCxnSpPr>
            <p:spPr>
              <a:xfrm>
                <a:off x="5886146" y="2924944"/>
                <a:ext cx="486054" cy="57606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Łuk 26"/>
              <p:cNvSpPr/>
              <p:nvPr/>
            </p:nvSpPr>
            <p:spPr>
              <a:xfrm rot="5983677">
                <a:off x="5884258" y="2980838"/>
                <a:ext cx="378042" cy="266254"/>
              </a:xfrm>
              <a:prstGeom prst="arc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Łuk 40"/>
              <p:cNvSpPr/>
              <p:nvPr/>
            </p:nvSpPr>
            <p:spPr>
              <a:xfrm rot="8154801">
                <a:off x="6195550" y="3306984"/>
                <a:ext cx="378042" cy="266254"/>
              </a:xfrm>
              <a:prstGeom prst="arc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cxnSp>
          <p:nvCxnSpPr>
            <p:cNvPr id="25" name="Łącznik prostoliniowy 24"/>
            <p:cNvCxnSpPr/>
            <p:nvPr/>
          </p:nvCxnSpPr>
          <p:spPr>
            <a:xfrm flipV="1">
              <a:off x="6372200" y="1772816"/>
              <a:ext cx="0" cy="26860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24" name="Łącznik prostoliniowy 1023"/>
          <p:cNvCxnSpPr/>
          <p:nvPr/>
        </p:nvCxnSpPr>
        <p:spPr>
          <a:xfrm>
            <a:off x="7740352" y="3041957"/>
            <a:ext cx="0" cy="1440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Schemat blokowy: ręczne wprowadzanie danych 9"/>
          <p:cNvSpPr/>
          <p:nvPr/>
        </p:nvSpPr>
        <p:spPr>
          <a:xfrm rot="16200000" flipV="1">
            <a:off x="7866368" y="2402885"/>
            <a:ext cx="396043" cy="936106"/>
          </a:xfrm>
          <a:prstGeom prst="flowChartManualInp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2" name="Grupa 21"/>
          <p:cNvGrpSpPr/>
          <p:nvPr/>
        </p:nvGrpSpPr>
        <p:grpSpPr>
          <a:xfrm>
            <a:off x="6411574" y="2780706"/>
            <a:ext cx="1328778" cy="503869"/>
            <a:chOff x="6411574" y="2780706"/>
            <a:chExt cx="1328778" cy="503869"/>
          </a:xfrm>
        </p:grpSpPr>
        <p:sp>
          <p:nvSpPr>
            <p:cNvPr id="42" name="Łuk 41"/>
            <p:cNvSpPr/>
            <p:nvPr/>
          </p:nvSpPr>
          <p:spPr>
            <a:xfrm rot="8154801">
              <a:off x="6411574" y="2996730"/>
              <a:ext cx="378042" cy="266254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9" name="Łącznik prostoliniowy 28"/>
            <p:cNvCxnSpPr>
              <a:endCxn id="42" idx="1"/>
            </p:cNvCxnSpPr>
            <p:nvPr/>
          </p:nvCxnSpPr>
          <p:spPr>
            <a:xfrm flipH="1">
              <a:off x="6600595" y="3113965"/>
              <a:ext cx="1139757" cy="1589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8" name="Łuk 37"/>
            <p:cNvSpPr/>
            <p:nvPr/>
          </p:nvSpPr>
          <p:spPr>
            <a:xfrm rot="13396771">
              <a:off x="6807769" y="3018321"/>
              <a:ext cx="378042" cy="266254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3" name="Łuk 42"/>
            <p:cNvSpPr/>
            <p:nvPr/>
          </p:nvSpPr>
          <p:spPr>
            <a:xfrm rot="8154801">
              <a:off x="6411574" y="2780706"/>
              <a:ext cx="378042" cy="266254"/>
            </a:xfrm>
            <a:prstGeom prst="arc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6804248" y="2165207"/>
            <a:ext cx="538116" cy="448665"/>
            <a:chOff x="7562276" y="4356111"/>
            <a:chExt cx="538116" cy="448665"/>
          </a:xfrm>
        </p:grpSpPr>
        <p:sp>
          <p:nvSpPr>
            <p:cNvPr id="14" name="Cięciwa 13"/>
            <p:cNvSpPr/>
            <p:nvPr/>
          </p:nvSpPr>
          <p:spPr>
            <a:xfrm rot="17501639">
              <a:off x="7608785" y="4345385"/>
              <a:ext cx="448665" cy="470118"/>
            </a:xfrm>
            <a:prstGeom prst="chord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7" name="Łącznik prostoliniowy 16"/>
            <p:cNvCxnSpPr/>
            <p:nvPr/>
          </p:nvCxnSpPr>
          <p:spPr>
            <a:xfrm>
              <a:off x="7562276" y="4580444"/>
              <a:ext cx="53811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33" name="Łącznik prostoliniowy 1032"/>
          <p:cNvCxnSpPr/>
          <p:nvPr/>
        </p:nvCxnSpPr>
        <p:spPr>
          <a:xfrm>
            <a:off x="7075089" y="2613872"/>
            <a:ext cx="0" cy="1781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Prostokąt 23"/>
          <p:cNvSpPr/>
          <p:nvPr/>
        </p:nvSpPr>
        <p:spPr>
          <a:xfrm>
            <a:off x="6704494" y="5085184"/>
            <a:ext cx="688735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OWS</a:t>
            </a:r>
            <a:endParaRPr lang="pl-PL" dirty="0"/>
          </a:p>
        </p:txBody>
      </p:sp>
      <p:cxnSp>
        <p:nvCxnSpPr>
          <p:cNvPr id="31" name="Łącznik łamany 30"/>
          <p:cNvCxnSpPr/>
          <p:nvPr/>
        </p:nvCxnSpPr>
        <p:spPr>
          <a:xfrm rot="16200000" flipH="1">
            <a:off x="6522509" y="4610903"/>
            <a:ext cx="564738" cy="383824"/>
          </a:xfrm>
          <a:prstGeom prst="bentConnector3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Łącznik łamany 32"/>
          <p:cNvCxnSpPr>
            <a:stCxn id="24" idx="1"/>
            <a:endCxn id="9" idx="1"/>
          </p:cNvCxnSpPr>
          <p:nvPr/>
        </p:nvCxnSpPr>
        <p:spPr>
          <a:xfrm rot="10800000">
            <a:off x="5508104" y="2312876"/>
            <a:ext cx="1196390" cy="3024336"/>
          </a:xfrm>
          <a:prstGeom prst="bentConnector3">
            <a:avLst>
              <a:gd name="adj1" fmla="val 119107"/>
            </a:avLst>
          </a:prstGeom>
          <a:ln>
            <a:solidFill>
              <a:schemeClr val="accent1">
                <a:lumMod val="75000"/>
              </a:schemeClr>
            </a:solidFill>
            <a:prstDash val="dash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pole tekstowe 33"/>
          <p:cNvSpPr txBox="1"/>
          <p:nvPr/>
        </p:nvSpPr>
        <p:spPr>
          <a:xfrm rot="16200000">
            <a:off x="6055565" y="3889652"/>
            <a:ext cx="129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ścieki szare</a:t>
            </a:r>
            <a:endParaRPr lang="pl-PL" dirty="0"/>
          </a:p>
        </p:txBody>
      </p:sp>
      <p:sp>
        <p:nvSpPr>
          <p:cNvPr id="51" name="pole tekstowe 50"/>
          <p:cNvSpPr txBox="1"/>
          <p:nvPr/>
        </p:nvSpPr>
        <p:spPr>
          <a:xfrm rot="16200000">
            <a:off x="5422190" y="3981865"/>
            <a:ext cx="154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ścieki czarne</a:t>
            </a:r>
            <a:endParaRPr lang="pl-PL" dirty="0"/>
          </a:p>
        </p:txBody>
      </p:sp>
      <p:sp>
        <p:nvSpPr>
          <p:cNvPr id="52" name="pole tekstowe 51"/>
          <p:cNvSpPr txBox="1"/>
          <p:nvPr/>
        </p:nvSpPr>
        <p:spPr>
          <a:xfrm rot="16200000">
            <a:off x="4471389" y="3673628"/>
            <a:ext cx="129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woda szara</a:t>
            </a:r>
            <a:endParaRPr lang="pl-PL" dirty="0"/>
          </a:p>
        </p:txBody>
      </p:sp>
      <p:sp>
        <p:nvSpPr>
          <p:cNvPr id="54" name="Łuk 53"/>
          <p:cNvSpPr/>
          <p:nvPr/>
        </p:nvSpPr>
        <p:spPr>
          <a:xfrm rot="8154801">
            <a:off x="6195550" y="2996730"/>
            <a:ext cx="378042" cy="266254"/>
          </a:xfrm>
          <a:prstGeom prst="arc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79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396000" y="955440"/>
            <a:ext cx="8136000" cy="69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000" b="1">
                <a:solidFill>
                  <a:srgbClr val="C00000"/>
                </a:solidFill>
                <a:latin typeface="Calibri"/>
              </a:rPr>
              <a:t>„Ślad węglowy” sprzętu elektrycznego i elektronicznego budynku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2000" b="1">
                <a:solidFill>
                  <a:srgbClr val="C00000"/>
                </a:solidFill>
                <a:latin typeface="Calibri"/>
              </a:rPr>
              <a:t>System badania skażenia mikrobiologicznego budynku</a:t>
            </a:r>
            <a:endParaRPr/>
          </a:p>
        </p:txBody>
      </p:sp>
      <p:sp>
        <p:nvSpPr>
          <p:cNvPr id="42" name="CustomShape 2"/>
          <p:cNvSpPr/>
          <p:nvPr/>
        </p:nvSpPr>
        <p:spPr>
          <a:xfrm>
            <a:off x="461520" y="1555920"/>
            <a:ext cx="8381160" cy="57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1">
                <a:solidFill>
                  <a:srgbClr val="000000"/>
                </a:solidFill>
                <a:latin typeface="Calibri"/>
              </a:rPr>
              <a:t>Autorzy: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dr inż. Marcin Słoma, dr med. Patryk Tarka</a:t>
            </a:r>
            <a:endParaRPr/>
          </a:p>
        </p:txBody>
      </p:sp>
      <p:sp>
        <p:nvSpPr>
          <p:cNvPr id="43" name="CustomShape 3"/>
          <p:cNvSpPr/>
          <p:nvPr/>
        </p:nvSpPr>
        <p:spPr>
          <a:xfrm>
            <a:off x="412200" y="2057040"/>
            <a:ext cx="4518720" cy="1793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1">
                <a:solidFill>
                  <a:srgbClr val="000000"/>
                </a:solidFill>
                <a:latin typeface="Calibri"/>
              </a:rPr>
              <a:t>Opis rozwiązania: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- Arkusz kalkulacyjny do obliczania śladu węglowego urządzeń elektronicznych.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- System badania skażenia mikrobiologicznego. </a:t>
            </a:r>
            <a:endParaRPr/>
          </a:p>
        </p:txBody>
      </p:sp>
      <p:sp>
        <p:nvSpPr>
          <p:cNvPr id="44" name="CustomShape 4"/>
          <p:cNvSpPr/>
          <p:nvPr/>
        </p:nvSpPr>
        <p:spPr>
          <a:xfrm>
            <a:off x="412200" y="3040920"/>
            <a:ext cx="4456800" cy="2035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1">
                <a:solidFill>
                  <a:srgbClr val="000000"/>
                </a:solidFill>
                <a:latin typeface="Calibri"/>
              </a:rPr>
              <a:t>Zgłoszenie patentowe: 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Czujniki skażenia mikrobiologicznego zintegrowane z bezprzewodowym systemem komunikacji RFID i metody ich otrzymywania</a:t>
            </a:r>
            <a:endParaRPr/>
          </a:p>
        </p:txBody>
      </p:sp>
      <p:pic>
        <p:nvPicPr>
          <p:cNvPr id="45" name="Obraz 44"/>
          <p:cNvPicPr/>
          <p:nvPr/>
        </p:nvPicPr>
        <p:blipFill>
          <a:blip r:embed="rId4"/>
          <a:stretch>
            <a:fillRect/>
          </a:stretch>
        </p:blipFill>
        <p:spPr>
          <a:xfrm>
            <a:off x="4752000" y="3475440"/>
            <a:ext cx="4349520" cy="1888560"/>
          </a:xfrm>
          <a:prstGeom prst="rect">
            <a:avLst/>
          </a:prstGeom>
          <a:ln>
            <a:noFill/>
          </a:ln>
        </p:spPr>
      </p:pic>
      <p:sp>
        <p:nvSpPr>
          <p:cNvPr id="46" name="CustomShape 5"/>
          <p:cNvSpPr/>
          <p:nvPr/>
        </p:nvSpPr>
        <p:spPr>
          <a:xfrm>
            <a:off x="412200" y="4001400"/>
            <a:ext cx="4518720" cy="1793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1">
                <a:solidFill>
                  <a:srgbClr val="000000"/>
                </a:solidFill>
                <a:latin typeface="Calibri"/>
              </a:rPr>
              <a:t>Korzyści dla MŚP: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- Rozwój lokalnych firm zajmujących się </a:t>
            </a:r>
            <a:r>
              <a:rPr lang="pl-PL" sz="1600" u="sng">
                <a:solidFill>
                  <a:srgbClr val="000000"/>
                </a:solidFill>
                <a:latin typeface="Calibri"/>
              </a:rPr>
              <a:t>procesem odnowy sprzętu elektronicznego</a:t>
            </a:r>
            <a:r>
              <a:rPr lang="pl-PL" sz="1600">
                <a:solidFill>
                  <a:srgbClr val="000000"/>
                </a:solidFill>
                <a:latin typeface="Calibri"/>
              </a:rPr>
              <a:t>, i wprowadzeniem go na rynek. Rozwój miejsc pracy i ograniczenie emisji CO2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- </a:t>
            </a:r>
            <a:r>
              <a:rPr lang="pl-PL" sz="1600" u="sng">
                <a:solidFill>
                  <a:srgbClr val="000000"/>
                </a:solidFill>
                <a:latin typeface="Calibri"/>
              </a:rPr>
              <a:t>Wzrost innowacyjności</a:t>
            </a:r>
            <a:r>
              <a:rPr lang="pl-PL" sz="1600">
                <a:solidFill>
                  <a:srgbClr val="000000"/>
                </a:solidFill>
                <a:latin typeface="Calibri"/>
              </a:rPr>
              <a:t> firm zajmujących się rewitalizacją, </a:t>
            </a:r>
            <a:r>
              <a:rPr lang="pl-PL" sz="1600" u="sng">
                <a:solidFill>
                  <a:srgbClr val="000000"/>
                </a:solidFill>
                <a:latin typeface="Calibri"/>
              </a:rPr>
              <a:t>oszczędności</a:t>
            </a:r>
            <a:r>
              <a:rPr lang="pl-PL" sz="1600">
                <a:solidFill>
                  <a:srgbClr val="000000"/>
                </a:solidFill>
                <a:latin typeface="Calibri"/>
              </a:rPr>
              <a:t> dla użytkowników systemu (koszt filtrów powietrza).</a:t>
            </a:r>
            <a:endParaRPr/>
          </a:p>
        </p:txBody>
      </p:sp>
      <p:pic>
        <p:nvPicPr>
          <p:cNvPr id="47" name="Obraz 46"/>
          <p:cNvPicPr/>
          <p:nvPr/>
        </p:nvPicPr>
        <p:blipFill>
          <a:blip r:embed="rId5"/>
          <a:stretch>
            <a:fillRect/>
          </a:stretch>
        </p:blipFill>
        <p:spPr>
          <a:xfrm>
            <a:off x="4932360" y="2163960"/>
            <a:ext cx="3959640" cy="967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6819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342000" y="955440"/>
            <a:ext cx="7991640" cy="69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000" b="1">
                <a:solidFill>
                  <a:srgbClr val="C00000"/>
                </a:solidFill>
                <a:latin typeface="Calibri"/>
              </a:rPr>
              <a:t>Wdrożenie produkcji elektroniki drukowanej na liniach poligraficznych w MiŚP regionu mazowieckiego.</a:t>
            </a:r>
            <a:endParaRPr/>
          </a:p>
        </p:txBody>
      </p:sp>
      <p:sp>
        <p:nvSpPr>
          <p:cNvPr id="49" name="CustomShape 2"/>
          <p:cNvSpPr/>
          <p:nvPr/>
        </p:nvSpPr>
        <p:spPr>
          <a:xfrm>
            <a:off x="461520" y="1555920"/>
            <a:ext cx="8381160" cy="576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1">
                <a:solidFill>
                  <a:srgbClr val="000000"/>
                </a:solidFill>
                <a:latin typeface="Calibri"/>
              </a:rPr>
              <a:t>Autorzy: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dr inż. Marcin Słoma</a:t>
            </a:r>
            <a:endParaRPr/>
          </a:p>
        </p:txBody>
      </p:sp>
      <p:sp>
        <p:nvSpPr>
          <p:cNvPr id="50" name="CustomShape 3"/>
          <p:cNvSpPr/>
          <p:nvPr/>
        </p:nvSpPr>
        <p:spPr>
          <a:xfrm>
            <a:off x="412200" y="2057040"/>
            <a:ext cx="4518720" cy="1793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1">
                <a:solidFill>
                  <a:srgbClr val="000000"/>
                </a:solidFill>
                <a:latin typeface="Calibri"/>
              </a:rPr>
              <a:t>Opis rozwiązania: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Możliwości wdrożenia nowych rozwiązań w przedsiębiorstwach z branży poligraficznej. Produkcja prostych układów elektronicznych (etykiety RFID, ogniwa fotowoltaiczne, czujniki biochemiczne).</a:t>
            </a:r>
            <a:endParaRPr/>
          </a:p>
        </p:txBody>
      </p:sp>
      <p:sp>
        <p:nvSpPr>
          <p:cNvPr id="51" name="CustomShape 4"/>
          <p:cNvSpPr/>
          <p:nvPr/>
        </p:nvSpPr>
        <p:spPr>
          <a:xfrm>
            <a:off x="412200" y="4264920"/>
            <a:ext cx="4555800" cy="2035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1">
                <a:solidFill>
                  <a:srgbClr val="000000"/>
                </a:solidFill>
                <a:latin typeface="Calibri"/>
              </a:rPr>
              <a:t>Korzyści dla MŚP: 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Zmniejszające się zapotrzebowanie na media drukowane powoduje powolny zastój w przemyśle poligraficznym. Można wykorzystać istniejące moce przerobowe do rozwoju nowych produktów, jak </a:t>
            </a:r>
            <a:r>
              <a:rPr lang="pl-PL" sz="1600" u="sng">
                <a:solidFill>
                  <a:srgbClr val="000000"/>
                </a:solidFill>
                <a:latin typeface="Calibri"/>
              </a:rPr>
              <a:t>elektronika drukowana</a:t>
            </a:r>
            <a:r>
              <a:rPr lang="pl-PL" sz="1600">
                <a:solidFill>
                  <a:srgbClr val="000000"/>
                </a:solidFill>
                <a:latin typeface="Calibri"/>
              </a:rPr>
              <a:t>, utrzymać produkcję i zwiększyć konkurencyjność</a:t>
            </a:r>
            <a:endParaRPr/>
          </a:p>
        </p:txBody>
      </p:sp>
      <p:pic>
        <p:nvPicPr>
          <p:cNvPr id="52" name="Obraz 51"/>
          <p:cNvPicPr/>
          <p:nvPr/>
        </p:nvPicPr>
        <p:blipFill>
          <a:blip r:embed="rId4"/>
          <a:stretch>
            <a:fillRect/>
          </a:stretch>
        </p:blipFill>
        <p:spPr>
          <a:xfrm>
            <a:off x="5712120" y="4202640"/>
            <a:ext cx="2315160" cy="1736640"/>
          </a:xfrm>
          <a:prstGeom prst="rect">
            <a:avLst/>
          </a:prstGeom>
          <a:ln>
            <a:noFill/>
          </a:ln>
        </p:spPr>
      </p:pic>
      <p:pic>
        <p:nvPicPr>
          <p:cNvPr id="53" name="Obraz 52"/>
          <p:cNvPicPr/>
          <p:nvPr/>
        </p:nvPicPr>
        <p:blipFill>
          <a:blip r:embed="rId5"/>
          <a:stretch>
            <a:fillRect/>
          </a:stretch>
        </p:blipFill>
        <p:spPr>
          <a:xfrm>
            <a:off x="5112000" y="1764000"/>
            <a:ext cx="3499920" cy="2344680"/>
          </a:xfrm>
          <a:prstGeom prst="rect">
            <a:avLst/>
          </a:prstGeom>
          <a:ln>
            <a:noFill/>
          </a:ln>
        </p:spPr>
      </p:pic>
      <p:sp>
        <p:nvSpPr>
          <p:cNvPr id="54" name="CustomShape 5"/>
          <p:cNvSpPr/>
          <p:nvPr/>
        </p:nvSpPr>
        <p:spPr>
          <a:xfrm>
            <a:off x="412200" y="3509280"/>
            <a:ext cx="4456800" cy="2035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b="1">
                <a:solidFill>
                  <a:srgbClr val="000000"/>
                </a:solidFill>
                <a:latin typeface="Calibri"/>
              </a:rPr>
              <a:t>Zgłoszenie patentowe: </a:t>
            </a:r>
            <a:endParaRPr/>
          </a:p>
          <a:p>
            <a:pPr>
              <a:lnSpc>
                <a:spcPct val="100000"/>
              </a:lnSpc>
            </a:pPr>
            <a:r>
              <a:rPr lang="pl-PL" sz="1600">
                <a:solidFill>
                  <a:srgbClr val="000000"/>
                </a:solidFill>
                <a:latin typeface="Calibri"/>
              </a:rPr>
              <a:t>Drukowane wielkoformatowe ogniwa na podłożach tekstylnych i papierowych.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40590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170080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/>
              <a:t>Międzyprojektowy</a:t>
            </a:r>
            <a:r>
              <a:rPr lang="pl-PL" sz="2400" b="1" dirty="0" smtClean="0"/>
              <a:t> </a:t>
            </a:r>
            <a:r>
              <a:rPr lang="pl-PL" sz="2400" b="1" dirty="0"/>
              <a:t>zespół badawczy:</a:t>
            </a:r>
          </a:p>
          <a:p>
            <a:pPr algn="ctr">
              <a:buClr>
                <a:srgbClr val="A50021"/>
              </a:buClr>
            </a:pPr>
            <a:r>
              <a:rPr lang="pl-PL" sz="2400" dirty="0"/>
              <a:t>PW + Politechnika Łódzka + Uniwersytet Łódzki + Instytut Sadownictwa + Instytut Włókiennictwa  </a:t>
            </a:r>
          </a:p>
        </p:txBody>
      </p:sp>
    </p:spTree>
    <p:extLst>
      <p:ext uri="{BB962C8B-B14F-4D97-AF65-F5344CB8AC3E}">
        <p14:creationId xmlns:p14="http://schemas.microsoft.com/office/powerpoint/2010/main" val="41340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1\Desktop\Logotyp naukwocy lod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506487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Naukowcy dla gospodarki województwa łódzkiego</a:t>
            </a:r>
            <a:endParaRPr lang="pl-P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23528" y="548680"/>
            <a:ext cx="849694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pole tekstowe 1"/>
          <p:cNvSpPr txBox="1">
            <a:spLocks noChangeArrowheads="1"/>
          </p:cNvSpPr>
          <p:nvPr/>
        </p:nvSpPr>
        <p:spPr bwMode="auto">
          <a:xfrm>
            <a:off x="0" y="835819"/>
            <a:ext cx="55086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pl-PL" sz="2000" b="1">
                <a:latin typeface="Calibri" pitchFamily="34" charset="0"/>
              </a:rPr>
              <a:t>System</a:t>
            </a:r>
            <a:r>
              <a:rPr lang="pl-PL" b="1"/>
              <a:t> zagospodarowania odpadów mleczarskich na potrzeby energetyczne – minielektrownia przyzakładowa</a:t>
            </a:r>
            <a:endParaRPr lang="pl-PL" sz="2000" b="1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endParaRPr lang="pl-PL" sz="20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79387" y="1916907"/>
            <a:ext cx="51133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pl-PL" sz="1600" b="1" dirty="0">
                <a:latin typeface="Calibri" pitchFamily="34" charset="0"/>
              </a:rPr>
              <a:t>Autorzy:</a:t>
            </a:r>
          </a:p>
          <a:p>
            <a:r>
              <a:rPr lang="pl-PL" sz="1600" b="1" u="sng" dirty="0" smtClean="0">
                <a:latin typeface="Calibri" pitchFamily="34" charset="0"/>
              </a:rPr>
              <a:t>Prof. M</a:t>
            </a:r>
            <a:r>
              <a:rPr lang="pl-PL" sz="1600" b="1" u="sng" dirty="0">
                <a:latin typeface="Calibri" pitchFamily="34" charset="0"/>
              </a:rPr>
              <a:t>. Bizukojć, </a:t>
            </a:r>
            <a:r>
              <a:rPr lang="pl-PL" sz="1600" b="1" u="sng" dirty="0" smtClean="0">
                <a:latin typeface="Calibri" pitchFamily="34" charset="0"/>
              </a:rPr>
              <a:t>mgr inż. K</a:t>
            </a:r>
            <a:r>
              <a:rPr lang="pl-PL" sz="1600" b="1" u="sng" dirty="0">
                <a:latin typeface="Calibri" pitchFamily="34" charset="0"/>
              </a:rPr>
              <a:t>. Michalska</a:t>
            </a:r>
            <a:r>
              <a:rPr lang="pl-PL" sz="1600" b="1" dirty="0" smtClean="0">
                <a:latin typeface="Calibri" pitchFamily="34" charset="0"/>
              </a:rPr>
              <a:t>, dr inż.</a:t>
            </a:r>
            <a:r>
              <a:rPr lang="pl-PL" sz="1600" dirty="0" smtClean="0">
                <a:latin typeface="Calibri" pitchFamily="34" charset="0"/>
              </a:rPr>
              <a:t> </a:t>
            </a:r>
            <a:r>
              <a:rPr lang="pl-PL" sz="1600" dirty="0">
                <a:latin typeface="Calibri" pitchFamily="34" charset="0"/>
              </a:rPr>
              <a:t>J. Milewski, </a:t>
            </a:r>
            <a:r>
              <a:rPr lang="pl-PL" sz="1600" dirty="0" smtClean="0">
                <a:latin typeface="Calibri" pitchFamily="34" charset="0"/>
              </a:rPr>
              <a:t>mgr inż. </a:t>
            </a:r>
            <a:r>
              <a:rPr lang="pl-PL" sz="1600" b="1" u="sng" dirty="0" smtClean="0">
                <a:latin typeface="Calibri" pitchFamily="34" charset="0"/>
              </a:rPr>
              <a:t>A</a:t>
            </a:r>
            <a:r>
              <a:rPr lang="pl-PL" sz="1600" b="1" u="sng" dirty="0">
                <a:latin typeface="Calibri" pitchFamily="34" charset="0"/>
              </a:rPr>
              <a:t>. Pazera</a:t>
            </a:r>
            <a:r>
              <a:rPr lang="pl-PL" sz="1600" b="1" dirty="0">
                <a:latin typeface="Calibri" pitchFamily="34" charset="0"/>
              </a:rPr>
              <a:t>,</a:t>
            </a:r>
            <a:r>
              <a:rPr lang="pl-PL" sz="1600" dirty="0">
                <a:latin typeface="Calibri" pitchFamily="34" charset="0"/>
              </a:rPr>
              <a:t> </a:t>
            </a:r>
            <a:r>
              <a:rPr lang="pl-PL" sz="1600" dirty="0" smtClean="0">
                <a:latin typeface="Calibri" pitchFamily="34" charset="0"/>
              </a:rPr>
              <a:t>prof. Z</a:t>
            </a:r>
            <a:r>
              <a:rPr lang="pl-PL" sz="1600" dirty="0">
                <a:latin typeface="Calibri" pitchFamily="34" charset="0"/>
              </a:rPr>
              <a:t>. Romanowska – Duda, </a:t>
            </a:r>
            <a:endParaRPr lang="pl-PL" sz="1600" dirty="0" smtClean="0">
              <a:latin typeface="Calibri" pitchFamily="34" charset="0"/>
            </a:endParaRPr>
          </a:p>
          <a:p>
            <a:r>
              <a:rPr lang="pl-PL" sz="1600" dirty="0" smtClean="0">
                <a:latin typeface="Calibri" pitchFamily="34" charset="0"/>
              </a:rPr>
              <a:t>dr inż. M</a:t>
            </a:r>
            <a:r>
              <a:rPr lang="pl-PL" sz="1600" dirty="0">
                <a:latin typeface="Calibri" pitchFamily="34" charset="0"/>
              </a:rPr>
              <a:t>. Sibiński, </a:t>
            </a:r>
            <a:r>
              <a:rPr lang="pl-PL" sz="1600" dirty="0" smtClean="0">
                <a:latin typeface="Calibri" pitchFamily="34" charset="0"/>
              </a:rPr>
              <a:t>prof. W</a:t>
            </a:r>
            <a:r>
              <a:rPr lang="pl-PL" sz="1600" dirty="0">
                <a:latin typeface="Calibri" pitchFamily="34" charset="0"/>
              </a:rPr>
              <a:t>. Wolf.</a:t>
            </a:r>
          </a:p>
        </p:txBody>
      </p:sp>
      <p:sp>
        <p:nvSpPr>
          <p:cNvPr id="8" name="pole tekstowe 4"/>
          <p:cNvSpPr txBox="1">
            <a:spLocks noChangeArrowheads="1"/>
          </p:cNvSpPr>
          <p:nvPr/>
        </p:nvSpPr>
        <p:spPr bwMode="auto">
          <a:xfrm>
            <a:off x="179388" y="2924969"/>
            <a:ext cx="45196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pl-PL" sz="1600" b="1">
                <a:latin typeface="Calibri" pitchFamily="34" charset="0"/>
              </a:rPr>
              <a:t>Opis rozwiązania: </a:t>
            </a:r>
          </a:p>
          <a:p>
            <a:r>
              <a:rPr lang="pl-PL" sz="1600">
                <a:latin typeface="Calibri" pitchFamily="34" charset="0"/>
              </a:rPr>
              <a:t>Dobór odpowiedniego typu bioreaktora dla potencjalnej mieszaniny fermentacyjnej, umożliwiającego zastosowanie minimalnej objętości zbiornika przy jednoczesnej maksymalizacji produkcji biogazu.</a:t>
            </a:r>
          </a:p>
        </p:txBody>
      </p:sp>
      <p:sp>
        <p:nvSpPr>
          <p:cNvPr id="9" name="pole tekstowe 6"/>
          <p:cNvSpPr txBox="1">
            <a:spLocks noChangeArrowheads="1"/>
          </p:cNvSpPr>
          <p:nvPr/>
        </p:nvSpPr>
        <p:spPr bwMode="auto">
          <a:xfrm>
            <a:off x="179388" y="4580732"/>
            <a:ext cx="44577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pl-PL" sz="1600" b="1">
                <a:latin typeface="Calibri" pitchFamily="34" charset="0"/>
              </a:rPr>
              <a:t>Korzyści dla MŚP: </a:t>
            </a:r>
          </a:p>
          <a:p>
            <a:pPr>
              <a:buFontTx/>
              <a:buChar char="-"/>
            </a:pPr>
            <a:r>
              <a:rPr lang="pl-PL" sz="1600">
                <a:latin typeface="Calibri" pitchFamily="34" charset="0"/>
              </a:rPr>
              <a:t> skrócenie okresu przygotowawczego dla budowy instalacji;</a:t>
            </a:r>
          </a:p>
          <a:p>
            <a:pPr>
              <a:buFontTx/>
              <a:buChar char="-"/>
            </a:pPr>
            <a:r>
              <a:rPr lang="pl-PL" sz="1600">
                <a:latin typeface="Calibri" pitchFamily="34" charset="0"/>
              </a:rPr>
              <a:t> minimalizacja kosztów inwestycyjnych i eksploatacyjnych.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72231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pic>
        <p:nvPicPr>
          <p:cNvPr id="11" name="Obraz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835819"/>
            <a:ext cx="3851275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UAS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220369"/>
            <a:ext cx="2090738" cy="1704975"/>
          </a:xfrm>
          <a:prstGeom prst="rect">
            <a:avLst/>
          </a:prstGeom>
          <a:noFill/>
        </p:spPr>
      </p:pic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6443663" y="1412082"/>
            <a:ext cx="936625" cy="863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5724525" y="4077494"/>
            <a:ext cx="2087563" cy="19446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41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1\Desktop\Logotyp naukwocy lod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506487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Naukowcy dla gospodarki województwa łódzkiego</a:t>
            </a:r>
            <a:endParaRPr lang="pl-P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23528" y="548680"/>
            <a:ext cx="849694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pole tekstowe 1"/>
          <p:cNvSpPr txBox="1">
            <a:spLocks noChangeArrowheads="1"/>
          </p:cNvSpPr>
          <p:nvPr/>
        </p:nvSpPr>
        <p:spPr bwMode="auto">
          <a:xfrm>
            <a:off x="323850" y="692696"/>
            <a:ext cx="7993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Optymalny skład materiału wsadowego na bazie generowanych odpadów organicznych dla przyzakładowej biogazowni mleczarskiej</a:t>
            </a:r>
          </a:p>
        </p:txBody>
      </p:sp>
      <p:sp>
        <p:nvSpPr>
          <p:cNvPr id="11" name="Prostokąt 3"/>
          <p:cNvSpPr>
            <a:spLocks noChangeArrowheads="1"/>
          </p:cNvSpPr>
          <p:nvPr/>
        </p:nvSpPr>
        <p:spPr bwMode="auto">
          <a:xfrm>
            <a:off x="250825" y="1413421"/>
            <a:ext cx="3246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>
                <a:latin typeface="Calibri" pitchFamily="34" charset="0"/>
              </a:rPr>
              <a:t>Autorzy:</a:t>
            </a:r>
          </a:p>
          <a:p>
            <a:r>
              <a:rPr lang="pl-PL" sz="1600">
                <a:latin typeface="Calibri" pitchFamily="34" charset="0"/>
              </a:rPr>
              <a:t>M. Bizukojć, K. Michalska, A. Pazera</a:t>
            </a:r>
          </a:p>
        </p:txBody>
      </p:sp>
      <p:sp>
        <p:nvSpPr>
          <p:cNvPr id="12" name="pole tekstowe 4"/>
          <p:cNvSpPr txBox="1">
            <a:spLocks noChangeArrowheads="1"/>
          </p:cNvSpPr>
          <p:nvPr/>
        </p:nvSpPr>
        <p:spPr bwMode="auto">
          <a:xfrm>
            <a:off x="250825" y="2061121"/>
            <a:ext cx="54006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>
                <a:latin typeface="Calibri" pitchFamily="34" charset="0"/>
              </a:rPr>
              <a:t>Opis rozwiązania: </a:t>
            </a:r>
          </a:p>
          <a:p>
            <a:pPr>
              <a:buFontTx/>
              <a:buChar char="•"/>
            </a:pPr>
            <a:r>
              <a:rPr lang="pl-PL" sz="1600" dirty="0">
                <a:latin typeface="Calibri" pitchFamily="34" charset="0"/>
              </a:rPr>
              <a:t>Optymalny skład materiału wsadowego do produkcji wysokokalorycznego biogazu z wykorzystaniem ko-fermentacji serwatki kwaśnej, ścieków z mycia instalacji technologicznej, odpadowego tłuszczu i osadu nadmiernego z tlenowego reaktora SBR.</a:t>
            </a:r>
          </a:p>
          <a:p>
            <a:pPr>
              <a:buFontTx/>
              <a:buChar char="•"/>
            </a:pPr>
            <a:r>
              <a:rPr lang="pl-PL" sz="1600" dirty="0">
                <a:latin typeface="Calibri" pitchFamily="34" charset="0"/>
              </a:rPr>
              <a:t>Optymalna proporcja materiału wsadowego i </a:t>
            </a:r>
            <a:r>
              <a:rPr lang="pl-PL" sz="1600" dirty="0" err="1">
                <a:latin typeface="Calibri" pitchFamily="34" charset="0"/>
              </a:rPr>
              <a:t>inokulum</a:t>
            </a:r>
            <a:r>
              <a:rPr lang="pl-PL" sz="1600" dirty="0">
                <a:latin typeface="Calibri" pitchFamily="34" charset="0"/>
              </a:rPr>
              <a:t>.</a:t>
            </a:r>
          </a:p>
        </p:txBody>
      </p:sp>
      <p:sp>
        <p:nvSpPr>
          <p:cNvPr id="13" name="pole tekstowe 6"/>
          <p:cNvSpPr txBox="1">
            <a:spLocks noChangeArrowheads="1"/>
          </p:cNvSpPr>
          <p:nvPr/>
        </p:nvSpPr>
        <p:spPr bwMode="auto">
          <a:xfrm>
            <a:off x="179388" y="4148683"/>
            <a:ext cx="44577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>
                <a:latin typeface="Calibri" pitchFamily="34" charset="0"/>
              </a:rPr>
              <a:t>Korzyści dla MŚP: </a:t>
            </a:r>
          </a:p>
          <a:p>
            <a:pPr>
              <a:buFontTx/>
              <a:buChar char="-"/>
            </a:pPr>
            <a:r>
              <a:rPr lang="pl-PL" sz="1600">
                <a:latin typeface="Calibri" pitchFamily="34" charset="0"/>
              </a:rPr>
              <a:t> zagospodarowanie energetyczne odpadów poprodukcyjnych i osadów ściekowych;</a:t>
            </a:r>
          </a:p>
          <a:p>
            <a:pPr>
              <a:buFontTx/>
              <a:buChar char="-"/>
            </a:pPr>
            <a:r>
              <a:rPr lang="pl-PL" sz="1600">
                <a:latin typeface="Calibri" pitchFamily="34" charset="0"/>
              </a:rPr>
              <a:t> zmniejszenie energochłonności tlenowego oczyszczania ścieków;</a:t>
            </a:r>
          </a:p>
          <a:p>
            <a:pPr>
              <a:buFontTx/>
              <a:buChar char="-"/>
            </a:pPr>
            <a:r>
              <a:rPr lang="pl-PL" sz="1600">
                <a:latin typeface="Calibri" pitchFamily="34" charset="0"/>
              </a:rPr>
              <a:t> zmniejszenie objętości bioreaktora beztlenowego;</a:t>
            </a:r>
          </a:p>
          <a:p>
            <a:pPr>
              <a:buFontTx/>
              <a:buChar char="-"/>
            </a:pPr>
            <a:r>
              <a:rPr lang="pl-PL" sz="1600">
                <a:latin typeface="Calibri" pitchFamily="34" charset="0"/>
              </a:rPr>
              <a:t> maksymalizacja produkcji biogazu.</a:t>
            </a:r>
          </a:p>
        </p:txBody>
      </p:sp>
      <p:pic>
        <p:nvPicPr>
          <p:cNvPr id="14" name="Picture 7" descr="cst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1163" y="1556296"/>
            <a:ext cx="1993900" cy="2520950"/>
          </a:xfrm>
          <a:prstGeom prst="rect">
            <a:avLst/>
          </a:prstGeom>
          <a:noFill/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716463" y="1629321"/>
            <a:ext cx="1943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>
                <a:latin typeface="Calibri" pitchFamily="34" charset="0"/>
              </a:rPr>
              <a:t>Mieszanina wsadowa</a:t>
            </a: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4572000" y="1629321"/>
            <a:ext cx="2160588" cy="360362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859338" y="4293146"/>
            <a:ext cx="371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/>
              <a:t>Serwatka : ścieki : tłuszcz : osad  </a:t>
            </a:r>
          </a:p>
          <a:p>
            <a:r>
              <a:rPr lang="pl-PL"/>
              <a:t>  </a:t>
            </a:r>
            <a:r>
              <a:rPr lang="pl-PL" sz="1600">
                <a:latin typeface="Calibri" pitchFamily="34" charset="0"/>
              </a:rPr>
              <a:t>W% obj.     :   X% obj. :   Y% obj. :   Z% obj.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4716463" y="4221708"/>
            <a:ext cx="3959225" cy="79216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076825" y="5164683"/>
            <a:ext cx="2957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Wsad organiczny :    inokulum</a:t>
            </a:r>
          </a:p>
          <a:p>
            <a:r>
              <a:rPr lang="pl-PL">
                <a:latin typeface="Calibri" pitchFamily="34" charset="0"/>
              </a:rPr>
              <a:t>         A% obj.         :      B% obj.</a:t>
            </a: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4932363" y="5156746"/>
            <a:ext cx="3240087" cy="6477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05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1\Desktop\Logotyp naukwocy lod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506487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Naukowcy dla gospodarki województwa łódzkiego</a:t>
            </a:r>
            <a:endParaRPr lang="pl-P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23528" y="548680"/>
            <a:ext cx="849694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467544" y="76470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/>
              <a:t>Fotowoltaika</a:t>
            </a:r>
            <a:r>
              <a:rPr lang="pl-PL" sz="2400" b="1" dirty="0" smtClean="0"/>
              <a:t> w systemie utylizacji odpadów mleczarskich</a:t>
            </a:r>
            <a:endParaRPr lang="pl-PL" sz="2400" b="1" dirty="0"/>
          </a:p>
        </p:txBody>
      </p:sp>
      <p:pic>
        <p:nvPicPr>
          <p:cNvPr id="6" name="Obraz 5"/>
          <p:cNvPicPr/>
          <p:nvPr/>
        </p:nvPicPr>
        <p:blipFill>
          <a:blip r:embed="rId3" cstate="print"/>
          <a:srcRect r="77980" b="42773"/>
          <a:stretch>
            <a:fillRect/>
          </a:stretch>
        </p:blipFill>
        <p:spPr bwMode="auto">
          <a:xfrm>
            <a:off x="179512" y="1532110"/>
            <a:ext cx="3024336" cy="441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203848" y="2798926"/>
            <a:ext cx="5760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pl-PL" sz="1600" dirty="0" smtClean="0"/>
              <a:t>Uzupełnienie instalacji biogazowej o potrzebną  do pracy energię elektryczną.</a:t>
            </a:r>
          </a:p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pl-PL" sz="1600" dirty="0" smtClean="0"/>
              <a:t>Zwiększenie niezależności energetycznej instalacji oraz Zakładu.</a:t>
            </a:r>
          </a:p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pl-PL" sz="1600" dirty="0" smtClean="0"/>
              <a:t>Możliwość magazynowania nadprodukowanej energii elektrycznej na drodze rozkładu odpadów organicznych na wodór do późniejszego wykorzystania w ogniwie paliwowym</a:t>
            </a:r>
          </a:p>
          <a:p>
            <a:pPr algn="just">
              <a:spcBef>
                <a:spcPts val="1200"/>
              </a:spcBef>
              <a:buFont typeface="Arial" pitchFamily="34" charset="0"/>
              <a:buChar char="•"/>
            </a:pPr>
            <a:r>
              <a:rPr lang="pl-PL" sz="1600" dirty="0" smtClean="0"/>
              <a:t>Wykorzystanie hybrydy ogniwo słoneczne – kolektor termiczny do generacji energii elektrycznej i ciepła dla podtrzymania reakcji biogazowych.</a:t>
            </a:r>
            <a:endParaRPr lang="pl-PL" sz="1600" dirty="0"/>
          </a:p>
        </p:txBody>
      </p:sp>
      <p:sp>
        <p:nvSpPr>
          <p:cNvPr id="9" name="Prostokąt 3"/>
          <p:cNvSpPr>
            <a:spLocks noChangeArrowheads="1"/>
          </p:cNvSpPr>
          <p:nvPr/>
        </p:nvSpPr>
        <p:spPr bwMode="auto">
          <a:xfrm>
            <a:off x="3707904" y="1532110"/>
            <a:ext cx="3246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 smtClean="0">
                <a:latin typeface="Calibri" pitchFamily="34" charset="0"/>
              </a:rPr>
              <a:t>Autorzy: </a:t>
            </a:r>
            <a:r>
              <a:rPr lang="pl-PL" sz="1600" dirty="0" smtClean="0">
                <a:latin typeface="Calibri" pitchFamily="34" charset="0"/>
              </a:rPr>
              <a:t>M. </a:t>
            </a:r>
            <a:r>
              <a:rPr lang="pl-PL" sz="1600" dirty="0" err="1" smtClean="0">
                <a:latin typeface="Calibri" pitchFamily="34" charset="0"/>
              </a:rPr>
              <a:t>Sibiński</a:t>
            </a:r>
            <a:endParaRPr lang="pl-PL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1\Desktop\Logotyp naukwocy lod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506487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Naukowcy dla gospodarki województwa łódzkiego</a:t>
            </a:r>
            <a:endParaRPr lang="pl-P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23528" y="548680"/>
            <a:ext cx="849694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467544" y="69269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Dopasowanie generacji energii z instalacji </a:t>
            </a:r>
            <a:r>
              <a:rPr lang="pl-PL" sz="2400" b="1" dirty="0" err="1" smtClean="0"/>
              <a:t>fotowolticznej</a:t>
            </a:r>
            <a:r>
              <a:rPr lang="pl-PL" sz="2400" b="1" dirty="0" smtClean="0"/>
              <a:t> do potrzeb zakładu mleczarskiego w regionie łódzkim.</a:t>
            </a:r>
            <a:endParaRPr lang="pl-PL" sz="2400" b="1" dirty="0"/>
          </a:p>
        </p:txBody>
      </p:sp>
      <p:pic>
        <p:nvPicPr>
          <p:cNvPr id="6" name="Obraz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6920495" cy="344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0" y="50131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Projekt instalacji fotowoltaicznej, dostarczającej energii elektrycznej na potrzeby własne zakładu mleczarskiego w woj. Łódzkim  w oparciu o zebrane dane pomiarowe.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075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95536" y="2348880"/>
            <a:ext cx="8568952" cy="1584176"/>
          </a:xfrm>
          <a:prstGeom prst="rect">
            <a:avLst/>
          </a:prstGeom>
          <a:solidFill>
            <a:srgbClr val="A5002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95536" y="1340768"/>
            <a:ext cx="856895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600" dirty="0"/>
              <a:t>Projekt </a:t>
            </a:r>
            <a:r>
              <a:rPr lang="pl-PL" sz="1600" b="1" dirty="0" smtClean="0"/>
              <a:t>Naukowcy </a:t>
            </a:r>
            <a:r>
              <a:rPr lang="pl-PL" sz="1600" b="1" dirty="0"/>
              <a:t>dla gospodarki </a:t>
            </a:r>
            <a:r>
              <a:rPr lang="pl-PL" sz="1600" b="1" dirty="0" smtClean="0"/>
              <a:t>Mazowsza </a:t>
            </a:r>
            <a:r>
              <a:rPr lang="pl-PL" sz="1600" dirty="0"/>
              <a:t>realizowany  </a:t>
            </a:r>
            <a:r>
              <a:rPr lang="pl-PL" sz="1600" dirty="0" smtClean="0"/>
              <a:t>był w ramach </a:t>
            </a:r>
            <a:r>
              <a:rPr lang="pl-PL" sz="1600" dirty="0"/>
              <a:t>Programu Operacyjnego Kapitał Ludzki, Priorytetu VIII „Regionalne kadry gospodarki”, Działanie 8.2 „Transfer wiedzy”, Poddziałanie 8.2.1 „Wsparcie dla współpracy sfery nauki </a:t>
            </a:r>
            <a:r>
              <a:rPr lang="pl-PL" sz="1600" dirty="0" smtClean="0"/>
              <a:t>i przedsiębiorstw”</a:t>
            </a:r>
          </a:p>
          <a:p>
            <a:pPr algn="just"/>
            <a:endParaRPr lang="pl-PL" sz="1600" dirty="0" smtClean="0"/>
          </a:p>
          <a:p>
            <a:pPr algn="just"/>
            <a:endParaRPr lang="pl-PL" sz="1600" dirty="0"/>
          </a:p>
          <a:p>
            <a:r>
              <a:rPr lang="pl-PL" sz="1600" b="1" dirty="0">
                <a:solidFill>
                  <a:schemeClr val="bg1"/>
                </a:solidFill>
              </a:rPr>
              <a:t>Cel projektu</a:t>
            </a:r>
            <a:r>
              <a:rPr lang="pl-PL" sz="1600" b="1" dirty="0" smtClean="0">
                <a:solidFill>
                  <a:schemeClr val="bg1"/>
                </a:solidFill>
              </a:rPr>
              <a:t>: </a:t>
            </a:r>
          </a:p>
          <a:p>
            <a:r>
              <a:rPr lang="pl-PL" sz="1600" dirty="0" smtClean="0">
                <a:solidFill>
                  <a:schemeClr val="bg1"/>
                </a:solidFill>
              </a:rPr>
              <a:t>Wzmocnienie </a:t>
            </a:r>
            <a:r>
              <a:rPr lang="pl-PL" sz="1600" dirty="0">
                <a:solidFill>
                  <a:schemeClr val="bg1"/>
                </a:solidFill>
              </a:rPr>
              <a:t>powiązań nauki z gospodarką Mazowsza </a:t>
            </a:r>
            <a:r>
              <a:rPr lang="pl-PL" sz="1600" dirty="0" smtClean="0">
                <a:solidFill>
                  <a:schemeClr val="bg1"/>
                </a:solidFill>
              </a:rPr>
              <a:t>poprzez staże i  wsparcie towarzyszące dla </a:t>
            </a:r>
            <a:r>
              <a:rPr lang="pl-PL" sz="1600" dirty="0">
                <a:solidFill>
                  <a:schemeClr val="bg1"/>
                </a:solidFill>
              </a:rPr>
              <a:t>24 pracowników naukowych, w tym 12 kobiet, w </a:t>
            </a:r>
            <a:r>
              <a:rPr lang="pl-PL" sz="1600" dirty="0" smtClean="0">
                <a:solidFill>
                  <a:schemeClr val="bg1"/>
                </a:solidFill>
              </a:rPr>
              <a:t>małych i </a:t>
            </a:r>
            <a:r>
              <a:rPr lang="pl-PL" sz="1600" dirty="0">
                <a:solidFill>
                  <a:schemeClr val="bg1"/>
                </a:solidFill>
              </a:rPr>
              <a:t>średnich przedsiębiorstwach w województwie mazowieckim i </a:t>
            </a:r>
            <a:r>
              <a:rPr lang="pl-PL" sz="1600" dirty="0" smtClean="0">
                <a:solidFill>
                  <a:schemeClr val="bg1"/>
                </a:solidFill>
              </a:rPr>
              <a:t>opracowanie innowacyjnych </a:t>
            </a:r>
            <a:r>
              <a:rPr lang="pl-PL" sz="1600" dirty="0">
                <a:solidFill>
                  <a:schemeClr val="bg1"/>
                </a:solidFill>
              </a:rPr>
              <a:t>rozwiązań dla gospodarki</a:t>
            </a:r>
            <a:r>
              <a:rPr lang="pl-PL" sz="1600" dirty="0" smtClean="0">
                <a:solidFill>
                  <a:schemeClr val="bg1"/>
                </a:solidFill>
              </a:rPr>
              <a:t>.</a:t>
            </a:r>
          </a:p>
          <a:p>
            <a:endParaRPr lang="pl-PL" sz="1600" dirty="0" smtClean="0">
              <a:solidFill>
                <a:srgbClr val="A50021"/>
              </a:solidFill>
            </a:endParaRPr>
          </a:p>
          <a:p>
            <a:pPr algn="r"/>
            <a:endParaRPr lang="pl-PL" sz="1600" b="1" dirty="0" smtClean="0"/>
          </a:p>
          <a:p>
            <a:pPr algn="r"/>
            <a:r>
              <a:rPr lang="pl-PL" sz="1600" b="1" dirty="0" smtClean="0"/>
              <a:t>Innowacyjne rozwiązanie: </a:t>
            </a:r>
            <a:endParaRPr lang="pl-PL" sz="1600" b="1" dirty="0"/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l-PL" sz="1600" dirty="0" smtClean="0"/>
              <a:t>rozwiązanie </a:t>
            </a:r>
            <a:r>
              <a:rPr lang="pl-PL" sz="1600" dirty="0"/>
              <a:t>o charakterze technicznym, organizacyjnym lub marketingowym, jak również proces wytwarzania wyrobów </a:t>
            </a:r>
            <a:r>
              <a:rPr lang="pl-PL" sz="1600" dirty="0" smtClean="0"/>
              <a:t>i </a:t>
            </a:r>
            <a:r>
              <a:rPr lang="pl-PL" sz="1600" dirty="0"/>
              <a:t>usług, know-how, a także wynik niepatentowanej wiedzy, stanowiący rezultat pracy intelektualnej człowieka i mogący być przedmiotem praw własności intelektualnej;</a:t>
            </a:r>
          </a:p>
          <a:p>
            <a:pPr lvl="0"/>
            <a:endParaRPr lang="en-US" sz="1000" dirty="0"/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pl-PL" sz="1600" dirty="0"/>
              <a:t>rozwiązanie uwzględniające potrzeby branż kluczowych dla gospodarki województwa mazowieckiego w takich obszarach jak: zrównoważony transport, energetyka, budownictwo energooszczędne.</a:t>
            </a:r>
            <a:endParaRPr lang="en-US" sz="1600" dirty="0"/>
          </a:p>
          <a:p>
            <a:pPr algn="just"/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98320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1\Desktop\Logotyp naukwocy lod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506487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Naukowcy dla gospodarki województwa łódzkiego</a:t>
            </a:r>
            <a:endParaRPr lang="pl-P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23528" y="548680"/>
            <a:ext cx="849694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461539" y="1260750"/>
            <a:ext cx="8382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b="1" dirty="0" smtClean="0"/>
              <a:t>Z. B. Romanowska-Duda, W. Pszczółkowski</a:t>
            </a:r>
          </a:p>
          <a:p>
            <a:r>
              <a:rPr lang="pl-PL" sz="1600" b="1" dirty="0" smtClean="0"/>
              <a:t>Uniwersytet Łódzki</a:t>
            </a:r>
            <a:endParaRPr lang="pl-PL" sz="16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12352" y="2092882"/>
            <a:ext cx="4519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r>
              <a:rPr lang="pl-PL" sz="1600" b="0" dirty="0" smtClean="0"/>
              <a:t>[Proszę opisać w kilku zdaniach co jest ostatecznym produktem powstałym w projekcie i do czego może służyć]</a:t>
            </a:r>
            <a:endParaRPr lang="pl-PL" sz="1600" b="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12352" y="3400932"/>
            <a:ext cx="445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Korzyści dla MŚP: </a:t>
            </a:r>
          </a:p>
          <a:p>
            <a:r>
              <a:rPr lang="pl-PL" sz="1600" b="0" dirty="0" smtClean="0"/>
              <a:t>[Proszę opisać w kilku zdaniach jakie korzyści odniesie przedsiębiorstwo wykorzystując rozwiązanie]</a:t>
            </a:r>
            <a:endParaRPr lang="pl-PL" sz="1600" b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0" y="2425961"/>
            <a:ext cx="4780628" cy="94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0" y="3717032"/>
            <a:ext cx="4812690" cy="106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Schemat produkcji i wykorzystania biomasy Lemnacea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230" y="1476327"/>
            <a:ext cx="3603468" cy="330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http://2.bp.blogspot.com/_xkAtDjadxtw/SM_sixKtUjI/AAAAAAAAALo/48WC15IAK8E/s400/LemnaGene_photo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146125"/>
            <a:ext cx="1137346" cy="8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www.synthon.com/%7E/media/Images/ContentImages/Innoculum%20Build%20Up%20duckweed.ash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89" y="5146126"/>
            <a:ext cx="1150355" cy="85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1\Desktop\Logotyp naukwocy lod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9144000" cy="118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506487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Naukowcy dla gospodarki województwa łódzkiego</a:t>
            </a:r>
            <a:endParaRPr lang="pl-P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23528" y="548680"/>
            <a:ext cx="849694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pole tekstowe 1"/>
          <p:cNvSpPr txBox="1"/>
          <p:nvPr/>
        </p:nvSpPr>
        <p:spPr>
          <a:xfrm>
            <a:off x="780536" y="850831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Zastosowanie </a:t>
            </a:r>
            <a:r>
              <a:rPr lang="pl-PL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osadu </a:t>
            </a:r>
            <a:r>
              <a:rPr lang="pl-PL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granulowanego do oczyszczania ścieków mleczarskich</a:t>
            </a:r>
            <a:endParaRPr lang="pl-PL" sz="2000" dirty="0" smtClean="0">
              <a:solidFill>
                <a:srgbClr val="C00000"/>
              </a:solidFill>
            </a:endParaRPr>
          </a:p>
          <a:p>
            <a:pPr algn="ctr"/>
            <a:endParaRPr lang="pl-PL" sz="2000" dirty="0" smtClean="0">
              <a:solidFill>
                <a:srgbClr val="C00000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73317" y="1560473"/>
            <a:ext cx="8300108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 smtClean="0"/>
              <a:t>Autorzy: Marcin </a:t>
            </a:r>
            <a:r>
              <a:rPr lang="pl-PL" sz="1600" b="1" dirty="0" err="1"/>
              <a:t>Bizukojc</a:t>
            </a:r>
            <a:r>
              <a:rPr lang="pl-PL" sz="1600" b="1" dirty="0"/>
              <a:t>, Karina Michalska, Anna </a:t>
            </a:r>
            <a:r>
              <a:rPr lang="pl-PL" sz="1600" b="1" dirty="0" smtClean="0"/>
              <a:t>Pazera, </a:t>
            </a:r>
            <a:r>
              <a:rPr lang="pl-PL" sz="1600" b="1" dirty="0"/>
              <a:t>Zdzisława Romanowska-Duda, </a:t>
            </a:r>
            <a:endParaRPr lang="pl-PL" sz="1600" b="1" dirty="0" smtClean="0"/>
          </a:p>
          <a:p>
            <a:r>
              <a:rPr lang="pl-PL" sz="1600" b="1" dirty="0"/>
              <a:t> </a:t>
            </a:r>
            <a:r>
              <a:rPr lang="pl-PL" sz="1600" b="1" dirty="0" smtClean="0"/>
              <a:t>                Maciej </a:t>
            </a:r>
            <a:r>
              <a:rPr lang="pl-PL" sz="1600" b="1" dirty="0" err="1"/>
              <a:t>Sibiński</a:t>
            </a:r>
            <a:r>
              <a:rPr lang="pl-PL" sz="1600" b="1" dirty="0"/>
              <a:t> </a:t>
            </a:r>
            <a:r>
              <a:rPr lang="pl-PL" sz="1600" b="1" dirty="0" smtClean="0"/>
              <a:t>i </a:t>
            </a:r>
            <a:r>
              <a:rPr lang="pl-PL" sz="1600" b="1" u="sng" dirty="0" smtClean="0"/>
              <a:t>Wojciech Wolf</a:t>
            </a:r>
          </a:p>
          <a:p>
            <a:endParaRPr lang="pl-PL" sz="1600" b="1" dirty="0"/>
          </a:p>
          <a:p>
            <a:endParaRPr lang="pl-PL" sz="1600" dirty="0"/>
          </a:p>
        </p:txBody>
      </p:sp>
      <p:sp>
        <p:nvSpPr>
          <p:cNvPr id="17" name="pole tekstowe 4"/>
          <p:cNvSpPr txBox="1"/>
          <p:nvPr/>
        </p:nvSpPr>
        <p:spPr>
          <a:xfrm>
            <a:off x="141390" y="2221518"/>
            <a:ext cx="30682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u="sng" dirty="0" smtClean="0"/>
              <a:t>Opis rozwiązania: </a:t>
            </a:r>
          </a:p>
          <a:p>
            <a:pPr algn="just"/>
            <a:r>
              <a:rPr lang="pl-PL" sz="1600" dirty="0" smtClean="0">
                <a:cs typeface="Times New Roman" pitchFamily="18" charset="0"/>
              </a:rPr>
              <a:t>Osad granulowany charakteryzuje się </a:t>
            </a:r>
            <a:r>
              <a:rPr lang="pl-PL" sz="1600" dirty="0">
                <a:cs typeface="Times New Roman" pitchFamily="18" charset="0"/>
              </a:rPr>
              <a:t>bardziej zwartą strukturą, niż powszechnie stosowany osad czynny. Zwiększa to </a:t>
            </a:r>
            <a:r>
              <a:rPr lang="pl-PL" sz="1600" dirty="0" smtClean="0">
                <a:cs typeface="Times New Roman" pitchFamily="18" charset="0"/>
              </a:rPr>
              <a:t>jego gęstość i znacznie ułatwia późniejsze odwodnienie. Sprzyja to wykorzystaniu osadu </a:t>
            </a:r>
            <a:r>
              <a:rPr lang="pl-PL" sz="1600" dirty="0">
                <a:cs typeface="Times New Roman" pitchFamily="18" charset="0"/>
              </a:rPr>
              <a:t>w procesie  spalania lub zgazowania w układzie z dodatkową suplementacją biomasą. Dobre właściwości sorpcyjne osadu mogą być wykorzystywane do usuwania metali ciężkich ze ścieków.</a:t>
            </a:r>
          </a:p>
        </p:txBody>
      </p:sp>
      <p:pic>
        <p:nvPicPr>
          <p:cNvPr id="18" name="Picture 6" descr="w_sb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20" y="2221519"/>
            <a:ext cx="237646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46" y="2221518"/>
            <a:ext cx="2653577" cy="198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73" y="4493759"/>
            <a:ext cx="1786395" cy="140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79" y="4493758"/>
            <a:ext cx="1633531" cy="144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7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619672" y="1549850"/>
            <a:ext cx="8280920" cy="108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b="1" dirty="0" smtClean="0"/>
          </a:p>
          <a:p>
            <a:endParaRPr lang="pl-PL" sz="2800" b="1" dirty="0"/>
          </a:p>
          <a:p>
            <a:endParaRPr lang="pl-PL" sz="2800" b="1" dirty="0" smtClean="0"/>
          </a:p>
          <a:p>
            <a:endParaRPr lang="pl-PL" sz="2800" b="1" dirty="0"/>
          </a:p>
          <a:p>
            <a:pPr marL="712788"/>
            <a:endParaRPr lang="pl-PL" sz="2800" b="1" dirty="0" smtClean="0"/>
          </a:p>
        </p:txBody>
      </p:sp>
      <p:pic>
        <p:nvPicPr>
          <p:cNvPr id="1026" name="Picture 2" descr="C:\Users\Ewa Kochanska S9\AppData\Local\Microsoft\Windows\Temporary Internet Files\Content.Outlook\ZJCRA5T2\okład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26209"/>
            <a:ext cx="481611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1856" y="955265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pPr algn="ctr"/>
            <a:r>
              <a:rPr lang="pl-PL" sz="2000" dirty="0" smtClean="0">
                <a:solidFill>
                  <a:srgbClr val="C00000"/>
                </a:solidFill>
              </a:rPr>
              <a:t>Monografia </a:t>
            </a:r>
            <a:r>
              <a:rPr lang="pl-PL" sz="2000" dirty="0" err="1" smtClean="0">
                <a:solidFill>
                  <a:srgbClr val="C00000"/>
                </a:solidFill>
              </a:rPr>
              <a:t>pt</a:t>
            </a:r>
            <a:r>
              <a:rPr lang="pl-PL" sz="2000" dirty="0">
                <a:solidFill>
                  <a:srgbClr val="C00000"/>
                </a:solidFill>
              </a:rPr>
              <a:t>: „Rewitalizacja budynków publicznych </a:t>
            </a:r>
          </a:p>
          <a:p>
            <a:pPr algn="ctr"/>
            <a:r>
              <a:rPr lang="pl-PL" sz="2000" dirty="0">
                <a:solidFill>
                  <a:srgbClr val="C00000"/>
                </a:solidFill>
              </a:rPr>
              <a:t>wg kryteriów zrównoważonego rozwoju”.</a:t>
            </a:r>
          </a:p>
        </p:txBody>
      </p:sp>
      <p:sp>
        <p:nvSpPr>
          <p:cNvPr id="4" name="Prostokąt 3"/>
          <p:cNvSpPr/>
          <p:nvPr/>
        </p:nvSpPr>
        <p:spPr>
          <a:xfrm>
            <a:off x="611560" y="1844824"/>
            <a:ext cx="8382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Autorzy:</a:t>
            </a:r>
          </a:p>
          <a:p>
            <a:r>
              <a:rPr lang="pl-PL" sz="1600" dirty="0" smtClean="0"/>
              <a:t>Praca zbiorowa pod redakcją naukową dr hab. Urszuli Kurczewskiej, prof. dr hab. inż. Tadeusza Skoczkowskiego, dr. Inż. Arkadiusza Węglarza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54835" y="3212976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/>
            </a:lvl1pPr>
          </a:lstStyle>
          <a:p>
            <a:r>
              <a:rPr lang="pl-PL" sz="1600" dirty="0" smtClean="0"/>
              <a:t>Opis rozwiązania: </a:t>
            </a:r>
          </a:p>
          <a:p>
            <a:r>
              <a:rPr lang="pl-PL" sz="2000" i="1" dirty="0"/>
              <a:t>M</a:t>
            </a:r>
            <a:r>
              <a:rPr lang="pl-PL" sz="2000" i="1" dirty="0" smtClean="0"/>
              <a:t>onografia </a:t>
            </a:r>
            <a:r>
              <a:rPr lang="pl-PL" sz="2000" i="1" dirty="0"/>
              <a:t>składa się z 15 opracowań poświęconych wybranym zagadnieniom związanych z tytułową problematyką rewitalizacji</a:t>
            </a:r>
            <a:r>
              <a:rPr lang="pl-PL" sz="2000" i="1" dirty="0" smtClean="0"/>
              <a:t>. Na kolejnych slajdach prezentujemy tytuły, streszczenia, autorów poszczególnych rozdziałów</a:t>
            </a:r>
            <a:endParaRPr lang="pl-PL" sz="2000" i="1" dirty="0"/>
          </a:p>
        </p:txBody>
      </p:sp>
    </p:spTree>
    <p:extLst>
      <p:ext uri="{BB962C8B-B14F-4D97-AF65-F5344CB8AC3E}">
        <p14:creationId xmlns:p14="http://schemas.microsoft.com/office/powerpoint/2010/main" val="28649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55776" y="2132856"/>
            <a:ext cx="63352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4400" b="1" dirty="0" smtClean="0"/>
              <a:t>Dziękujemy za współpracę</a:t>
            </a:r>
          </a:p>
          <a:p>
            <a:pPr algn="r"/>
            <a:endParaRPr lang="pl-PL" sz="2800" dirty="0"/>
          </a:p>
          <a:p>
            <a:pPr algn="r"/>
            <a:r>
              <a:rPr lang="pl-PL" sz="2800" dirty="0" smtClean="0"/>
              <a:t>Zespół CBI Pro-Akademia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4211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06236" y="1052736"/>
            <a:ext cx="68862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 projekcie reprezentowanych było 7 uczelni i instytutów naukowych:</a:t>
            </a:r>
          </a:p>
          <a:p>
            <a:pPr marL="342900" indent="-34290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dirty="0" smtClean="0"/>
              <a:t>Politechnika Warszawska</a:t>
            </a:r>
          </a:p>
          <a:p>
            <a:pPr marL="342900" indent="-34290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dirty="0"/>
              <a:t>Przemysłowy Instytut Motoryzacji</a:t>
            </a:r>
          </a:p>
          <a:p>
            <a:pPr marL="342900" indent="-34290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dirty="0"/>
              <a:t>Szkoła Główna Gospodarstwa Wiejskiego</a:t>
            </a:r>
          </a:p>
          <a:p>
            <a:pPr marL="342900" indent="-34290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dirty="0"/>
              <a:t>Szkoła Główna </a:t>
            </a:r>
            <a:r>
              <a:rPr lang="pl-PL" dirty="0" smtClean="0"/>
              <a:t>Handlowa</a:t>
            </a:r>
          </a:p>
          <a:p>
            <a:pPr marL="342900" indent="-34290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dirty="0"/>
              <a:t>Uniwersytet </a:t>
            </a:r>
            <a:r>
              <a:rPr lang="pl-PL" dirty="0" smtClean="0"/>
              <a:t>Warszawski</a:t>
            </a:r>
          </a:p>
          <a:p>
            <a:pPr marL="342900" indent="-34290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dirty="0" smtClean="0"/>
              <a:t>Warszawski Uniwersytet Medyczny</a:t>
            </a:r>
            <a:r>
              <a:rPr lang="pl-PL" dirty="0"/>
              <a:t>	</a:t>
            </a:r>
            <a:endParaRPr lang="pl-PL" dirty="0" smtClean="0"/>
          </a:p>
          <a:p>
            <a:pPr marL="342900" indent="-34290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dirty="0"/>
              <a:t>Instytut Energetyki </a:t>
            </a:r>
            <a:r>
              <a:rPr lang="pl-PL" dirty="0" smtClean="0"/>
              <a:t>Odnawialnej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331640" y="3501008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Staże</a:t>
            </a:r>
            <a:r>
              <a:rPr lang="pl-PL" dirty="0" smtClean="0"/>
              <a:t> odbywały się w 21 małych i średnich przedsiębiorstwach w Warszawie, Piasecznie, Otwocku, Płońsku </a:t>
            </a:r>
          </a:p>
          <a:p>
            <a:r>
              <a:rPr lang="pl-PL" dirty="0" smtClean="0"/>
              <a:t>Najdłuższe staże trwały 12 miesięcy, a najkrótsze 1,5 miesiąca.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64096" y="4657779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dirty="0" smtClean="0"/>
              <a:t>Wypłacono </a:t>
            </a:r>
            <a:r>
              <a:rPr lang="en-US" b="1" dirty="0" smtClean="0"/>
              <a:t>261</a:t>
            </a:r>
            <a:r>
              <a:rPr lang="pl-PL" b="1" dirty="0" smtClean="0"/>
              <a:t> g</a:t>
            </a:r>
            <a:r>
              <a:rPr lang="en-US" b="1" dirty="0" smtClean="0"/>
              <a:t>rant</a:t>
            </a:r>
            <a:r>
              <a:rPr lang="pl-PL" b="1" dirty="0" smtClean="0"/>
              <a:t>ów </a:t>
            </a:r>
            <a:r>
              <a:rPr lang="en-US" b="1" dirty="0" err="1" smtClean="0"/>
              <a:t>badawcz</a:t>
            </a:r>
            <a:r>
              <a:rPr lang="pl-PL" b="1" dirty="0" err="1" smtClean="0"/>
              <a:t>ych</a:t>
            </a:r>
            <a:r>
              <a:rPr lang="pl-PL" b="1" dirty="0" smtClean="0"/>
              <a:t>, </a:t>
            </a:r>
            <a:r>
              <a:rPr lang="pl-PL" dirty="0" smtClean="0"/>
              <a:t>pozostało </a:t>
            </a:r>
            <a:r>
              <a:rPr lang="en-US" dirty="0" smtClean="0"/>
              <a:t>do </a:t>
            </a:r>
            <a:r>
              <a:rPr lang="pl-PL" dirty="0" smtClean="0"/>
              <a:t>wy</a:t>
            </a:r>
            <a:r>
              <a:rPr lang="en-US" dirty="0" err="1" smtClean="0"/>
              <a:t>płaty</a:t>
            </a:r>
            <a:r>
              <a:rPr lang="en-US" dirty="0" smtClean="0"/>
              <a:t> </a:t>
            </a:r>
            <a:r>
              <a:rPr lang="en-US" dirty="0"/>
              <a:t>27</a:t>
            </a:r>
            <a:r>
              <a:rPr lang="en-US" dirty="0" smtClean="0"/>
              <a:t>.</a:t>
            </a:r>
            <a:endParaRPr lang="pl-PL" dirty="0" smtClean="0"/>
          </a:p>
          <a:p>
            <a:r>
              <a:rPr lang="en-US" b="1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osób</a:t>
            </a:r>
            <a:r>
              <a:rPr lang="pl-PL" dirty="0" smtClean="0"/>
              <a:t> otrzymało </a:t>
            </a:r>
            <a:r>
              <a:rPr lang="pl-PL" b="1" dirty="0" smtClean="0"/>
              <a:t>zwrot kosztów opieki nad dziećmi lub osobami zależnymi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41" y="3356992"/>
            <a:ext cx="5796855" cy="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1" y="5449291"/>
            <a:ext cx="5796855" cy="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51520" y="5579948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dirty="0"/>
              <a:t>Wsparcie towarzyszące </a:t>
            </a:r>
            <a:r>
              <a:rPr lang="pl-PL" dirty="0"/>
              <a:t>polegało na zorganizowaniu </a:t>
            </a:r>
            <a:r>
              <a:rPr lang="en-US" b="1" dirty="0"/>
              <a:t>1</a:t>
            </a:r>
            <a:r>
              <a:rPr lang="pl-PL" b="1" dirty="0"/>
              <a:t>.</a:t>
            </a:r>
            <a:r>
              <a:rPr lang="en-US" b="1" dirty="0"/>
              <a:t>152</a:t>
            </a:r>
            <a:r>
              <a:rPr lang="pl-PL" b="1" dirty="0"/>
              <a:t> godzin doradztwa, </a:t>
            </a:r>
            <a:r>
              <a:rPr lang="en-US" dirty="0" smtClean="0"/>
              <a:t>z</a:t>
            </a:r>
            <a:r>
              <a:rPr lang="en-US" b="1" dirty="0" smtClean="0"/>
              <a:t> </a:t>
            </a:r>
            <a:r>
              <a:rPr lang="en-US" b="1" dirty="0"/>
              <a:t>71 </a:t>
            </a:r>
            <a:r>
              <a:rPr lang="en-US" dirty="0" err="1" smtClean="0"/>
              <a:t>doradc</a:t>
            </a:r>
            <a:r>
              <a:rPr lang="pl-PL" dirty="0" err="1" smtClean="0"/>
              <a:t>ami</a:t>
            </a: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13187"/>
            <a:ext cx="5796855" cy="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9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1" y="692696"/>
            <a:ext cx="87129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 ramach projektu powstało:</a:t>
            </a: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b="1" dirty="0" smtClean="0"/>
              <a:t>25 innowacyjnych rozwiązań </a:t>
            </a:r>
            <a:r>
              <a:rPr lang="pl-PL" sz="1600" dirty="0" smtClean="0"/>
              <a:t>dla małych i średnich przedsiębiorstw w województwie mazowieckim</a:t>
            </a:r>
            <a:endParaRPr lang="pl-PL" dirty="0" smtClean="0"/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b="1" dirty="0" smtClean="0"/>
              <a:t>4 zgłoszenia patentowe</a:t>
            </a: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b="1" dirty="0" smtClean="0"/>
              <a:t>1 wzór użytkowy</a:t>
            </a: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b="1" dirty="0" smtClean="0"/>
              <a:t>Artykuły naukowe</a:t>
            </a: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b="1" dirty="0" smtClean="0"/>
              <a:t>Poradnik pt. </a:t>
            </a: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Selektywne zbierana biodegradowalna frakcja odpadów komunalnych:  system zbierania, magazynowania i logistyki odbioru, </a:t>
            </a:r>
            <a:r>
              <a:rPr lang="pl-PL" sz="1600" b="1" i="1" dirty="0" smtClean="0">
                <a:solidFill>
                  <a:schemeClr val="accent3">
                    <a:lumMod val="50000"/>
                  </a:schemeClr>
                </a:solidFill>
              </a:rPr>
              <a:t>Acta </a:t>
            </a:r>
            <a:r>
              <a:rPr lang="pl-PL" sz="1600" b="1" i="1" dirty="0" err="1">
                <a:solidFill>
                  <a:schemeClr val="accent3">
                    <a:lumMod val="50000"/>
                  </a:schemeClr>
                </a:solidFill>
              </a:rPr>
              <a:t>Innovations</a:t>
            </a:r>
            <a:r>
              <a:rPr lang="pl-PL" sz="1600" b="1" i="1" dirty="0">
                <a:solidFill>
                  <a:schemeClr val="accent3">
                    <a:lumMod val="50000"/>
                  </a:schemeClr>
                </a:solidFill>
              </a:rPr>
              <a:t>, CBI Pro-Akademia i PAN, </a:t>
            </a:r>
            <a:r>
              <a:rPr lang="pl-PL" sz="1600" b="1" i="1" dirty="0" smtClean="0">
                <a:solidFill>
                  <a:schemeClr val="accent3">
                    <a:lumMod val="50000"/>
                  </a:schemeClr>
                </a:solidFill>
              </a:rPr>
              <a:t>2014</a:t>
            </a:r>
          </a:p>
          <a:p>
            <a:pPr>
              <a:buClr>
                <a:srgbClr val="A50021"/>
              </a:buClr>
            </a:pPr>
            <a:endParaRPr lang="pl-PL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b="1" dirty="0" smtClean="0"/>
              <a:t>Monografia pt. </a:t>
            </a:r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Rewitalizacja budynków użyteczności publicznej  według kryteriów zrównoważonego rozwoju, </a:t>
            </a:r>
            <a:r>
              <a:rPr lang="pl-PL" sz="1600" b="1" i="1" dirty="0" smtClean="0">
                <a:solidFill>
                  <a:schemeClr val="accent3">
                    <a:lumMod val="50000"/>
                  </a:schemeClr>
                </a:solidFill>
              </a:rPr>
              <a:t>Acta </a:t>
            </a:r>
            <a:r>
              <a:rPr lang="pl-PL" sz="1600" b="1" i="1" dirty="0" err="1" smtClean="0">
                <a:solidFill>
                  <a:schemeClr val="accent3">
                    <a:lumMod val="50000"/>
                  </a:schemeClr>
                </a:solidFill>
              </a:rPr>
              <a:t>Innovations</a:t>
            </a:r>
            <a:r>
              <a:rPr lang="pl-PL" sz="1600" b="1" i="1" dirty="0" smtClean="0">
                <a:solidFill>
                  <a:schemeClr val="accent3">
                    <a:lumMod val="50000"/>
                  </a:schemeClr>
                </a:solidFill>
              </a:rPr>
              <a:t>, CBI Pro-Akademia i PAN, 2014</a:t>
            </a:r>
          </a:p>
          <a:p>
            <a:pPr>
              <a:buClr>
                <a:srgbClr val="A50021"/>
              </a:buClr>
            </a:pPr>
            <a:endParaRPr lang="pl-PL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Clr>
                <a:srgbClr val="A50021"/>
              </a:buClr>
            </a:pPr>
            <a:r>
              <a:rPr lang="pl-PL" b="1" dirty="0" smtClean="0"/>
              <a:t>Zawiązały się międzyuczelniane zespoły badawcze:</a:t>
            </a: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sz="1600" dirty="0" smtClean="0"/>
              <a:t>Politechnika Warszawska + Uniwersytet Warszawski + Warszawski Uniwersytet Medyczny</a:t>
            </a: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sz="1600" dirty="0" smtClean="0"/>
              <a:t>Przemysłowy Instytut Motoryzacji + Instytut Energetyki Odnawialnej</a:t>
            </a: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sz="1600" dirty="0" smtClean="0"/>
              <a:t>Przemysłowy Instytut Motoryzacji + UW + PW </a:t>
            </a:r>
            <a:r>
              <a:rPr lang="pl-PL" sz="1600" dirty="0"/>
              <a:t>+ Szkoła Główna Gospodarstwa Wiejskiego</a:t>
            </a:r>
            <a:endParaRPr lang="pl-PL" sz="1600" dirty="0" smtClean="0"/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sz="1600" dirty="0" smtClean="0"/>
              <a:t>Szkoła Główna Gospodarstwa Wiejskiego + Politechnika Warszawska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33197" y="5301208"/>
            <a:ext cx="8582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Zawiązał się </a:t>
            </a:r>
            <a:r>
              <a:rPr lang="pl-PL" b="1" dirty="0" err="1" smtClean="0"/>
              <a:t>międzyprojektowy</a:t>
            </a:r>
            <a:r>
              <a:rPr lang="pl-PL" b="1" dirty="0" smtClean="0"/>
              <a:t> zespół badawczy:</a:t>
            </a:r>
          </a:p>
          <a:p>
            <a:pPr marL="285750" indent="-285750">
              <a:buClr>
                <a:srgbClr val="A50021"/>
              </a:buClr>
              <a:buFont typeface="Wingdings" panose="05000000000000000000" pitchFamily="2" charset="2"/>
              <a:buChar char="§"/>
            </a:pPr>
            <a:r>
              <a:rPr lang="pl-PL" sz="1600" dirty="0" smtClean="0"/>
              <a:t>PW + Politechnika Łódzka + Uniwersytet Łódzki + Instytut Sadownictwa + Instytut Włókiennictwa 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262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925269"/>
            <a:ext cx="3121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Innowacyjne rozwiązania dla MŚP:</a:t>
            </a:r>
          </a:p>
          <a:p>
            <a:endParaRPr lang="pl-PL" sz="1600" b="1" dirty="0" smtClean="0"/>
          </a:p>
          <a:p>
            <a:endParaRPr lang="pl-PL" sz="16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51520" y="1303998"/>
            <a:ext cx="8640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Narzędzie do określenia jakości powietrza wewnętrznego i intensywności wentylacji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Kalkulator zużycia wody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Zarządzanie etapem realizacji inwestycji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Procedura wyboru materiału ekologicznego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Procedura  wyboru najlepszych rozwiązań  technicznych i organizacyjnych rewitalizacji budynku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Audyt zrównoważenia budynku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Emisja CO2 podczas rewitalizacji i eksploatacji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Ocena "śladu węglowego" </a:t>
            </a:r>
            <a:r>
              <a:rPr lang="pl-PL" sz="1200" dirty="0" err="1"/>
              <a:t>sprzetu</a:t>
            </a:r>
            <a:r>
              <a:rPr lang="pl-PL" sz="1200" dirty="0"/>
              <a:t> elektrycznego w budynku użyteczności publicznej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Kalkulator śladu węglowego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Składnik oświetlenia wbudowanego w </a:t>
            </a:r>
            <a:r>
              <a:rPr lang="pl-PL" sz="1200" dirty="0" err="1"/>
              <a:t>w</a:t>
            </a:r>
            <a:r>
              <a:rPr lang="pl-PL" sz="1200" dirty="0"/>
              <a:t> świadectwie charakterystyki energetycznej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Formularz oceny instalacji elektrycznej budynku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Ocena instalacji okablowania strukturalnego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Arkusz oceny instalacji grzewczej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Arkusz oceny instalacji przygotowania ciepłej wody użytkowej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Kogeneracja w budynkach użyteczności publicznej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Narzędzie do przeprowadzania ankiety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Ocena zdolności rewitalizacyjnej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Kalkulator zasobowo-energetyczny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Kalkulator modeli biznesowych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Narzędzie do tworzenia zrównoważonej mapy ryzyka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Decyzyjny Asystent Wyboru Lokalizacji Instalacji Recyklingu Organicznego Odpadów Biodegradowalnych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Ocena ryzyka społecznego inwestycji z zakresu ekologii. Ankieta dla sektora MŚP 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Narzędzie do oceny możliwości wdrożenia i realizacji koncepcji CSR 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Kalkulator dostępności transportowej</a:t>
            </a:r>
          </a:p>
          <a:p>
            <a:pPr marL="228600" lvl="0" indent="-228600">
              <a:buFont typeface="+mj-lt"/>
              <a:buAutoNum type="arabicPeriod"/>
            </a:pPr>
            <a:r>
              <a:rPr lang="pl-PL" sz="1200" dirty="0"/>
              <a:t>Narzędzie </a:t>
            </a:r>
            <a:r>
              <a:rPr lang="pl-PL" sz="1200" dirty="0" err="1" smtClean="0"/>
              <a:t>SuperChoose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6958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95536" y="1412776"/>
            <a:ext cx="5305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Zgłoszenia patentowe opracowane przez naukowców:</a:t>
            </a:r>
          </a:p>
          <a:p>
            <a:endParaRPr lang="pl-PL" dirty="0" smtClean="0"/>
          </a:p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386463" y="1874441"/>
            <a:ext cx="83417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dirty="0"/>
              <a:t>Moduł do systemu odzysku wody szarej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Drukowane ogniwa fotowoltaiczne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System analizy skażeń mikrobiologicznych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Siatka zbierająca prąd z powierzchni węglanowego ogniwa paliwowego zasilanego biogazem</a:t>
            </a:r>
          </a:p>
          <a:p>
            <a:endParaRPr lang="pl-PL" dirty="0" smtClean="0">
              <a:solidFill>
                <a:srgbClr val="C00000"/>
              </a:solidFill>
            </a:endParaRPr>
          </a:p>
          <a:p>
            <a:endParaRPr lang="pl-PL" dirty="0" smtClean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619672" y="1549850"/>
            <a:ext cx="8280920" cy="108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800" b="1" dirty="0" smtClean="0"/>
          </a:p>
          <a:p>
            <a:endParaRPr lang="pl-PL" sz="2800" b="1" dirty="0"/>
          </a:p>
          <a:p>
            <a:endParaRPr lang="pl-PL" sz="2800" b="1" dirty="0" smtClean="0"/>
          </a:p>
          <a:p>
            <a:endParaRPr lang="pl-PL" sz="2800" b="1" dirty="0"/>
          </a:p>
          <a:p>
            <a:pPr marL="1258888" indent="-546100">
              <a:buAutoNum type="arabicPeriod" startAt="2"/>
            </a:pPr>
            <a:r>
              <a:rPr lang="pl-PL" sz="2800" b="1" dirty="0" smtClean="0"/>
              <a:t>Centrum kompetencji</a:t>
            </a:r>
          </a:p>
          <a:p>
            <a:pPr marL="1258888" indent="-546100">
              <a:buAutoNum type="arabicPeriod" startAt="2"/>
            </a:pPr>
            <a:endParaRPr lang="pl-PL" sz="2800" b="1" dirty="0" smtClean="0"/>
          </a:p>
          <a:p>
            <a:r>
              <a:rPr lang="pl-PL" sz="2000" b="1" dirty="0"/>
              <a:t>Zestaw narzędzi </a:t>
            </a:r>
            <a:endParaRPr lang="pl-PL" sz="2000" b="1" dirty="0" smtClean="0"/>
          </a:p>
          <a:p>
            <a:r>
              <a:rPr lang="pl-PL" sz="2000" b="1" dirty="0" smtClean="0"/>
              <a:t>do optymalizacji </a:t>
            </a:r>
            <a:r>
              <a:rPr lang="pl-PL" sz="2000" b="1" dirty="0"/>
              <a:t>działalności gospodarczej MŚP</a:t>
            </a:r>
            <a:endParaRPr lang="pl-P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0109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ukowcy_nowyAdres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88F5693F505849AC92CAD94E041ACB" ma:contentTypeVersion="" ma:contentTypeDescription="Utwórz nowy dokument." ma:contentTypeScope="" ma:versionID="b5bd37952cad6cf15edc47a32455895f">
  <xsd:schema xmlns:xsd="http://www.w3.org/2001/XMLSchema" xmlns:xs="http://www.w3.org/2001/XMLSchema" xmlns:p="http://schemas.microsoft.com/office/2006/metadata/properties" xmlns:ns2="82d4e061-0b23-482d-a9eb-023b52f53bae" targetNamespace="http://schemas.microsoft.com/office/2006/metadata/properties" ma:root="true" ma:fieldsID="9d6efad077044398e12f562364c388a7" ns2:_="">
    <xsd:import namespace="82d4e061-0b23-482d-a9eb-023b52f53bae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4e061-0b23-482d-a9eb-023b52f53b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2d4e061-0b23-482d-a9eb-023b52f53bae">
      <UserInfo>
        <DisplayName>Ewa Kochańska - CBI Pro-Akademia</DisplayName>
        <AccountId>23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71F316-D501-489C-B057-6044F80619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d4e061-0b23-482d-a9eb-023b52f53b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0D0434-E03F-43BD-A320-92B025F30856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82d4e061-0b23-482d-a9eb-023b52f53ba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AF2265F-C1D9-4401-A868-807B10E920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Naukowcy_nowyAdres</Template>
  <TotalTime>1807</TotalTime>
  <Words>3486</Words>
  <Application>Microsoft Office PowerPoint</Application>
  <PresentationFormat>Pokaz na ekranie (4:3)</PresentationFormat>
  <Paragraphs>438</Paragraphs>
  <Slides>44</Slides>
  <Notes>30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Naukowcy_nowyAdres</vt:lpstr>
      <vt:lpstr>Techniczne, środowiskowe, ekonomiczne  i społeczne aspekty podnoszenia efektywności energetycznej budynków  – prezentacja narzędzi  i publikacji wypracowanych w ramach projektu  Naukowcy dla gospodarki Mazowsza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I. Centrum Kompetencji Zestaw narzędzi do optymalizacji działalności gospodarczej MŚP</vt:lpstr>
      <vt:lpstr>Prezentacja programu PowerPoint</vt:lpstr>
      <vt:lpstr>Analiza oceny zanieczyszczenia powietrza wewnętrznego budynków użyteczności publicznej mikroorganizmami  oraz sposoby skutecznej dekontaminacji powietrza.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Naukowcy dla gospodarki województwa łódzkiego</vt:lpstr>
      <vt:lpstr>Naukowcy dla gospodarki województwa łódzkiego</vt:lpstr>
      <vt:lpstr>Naukowcy dla gospodarki województwa łódzkiego</vt:lpstr>
      <vt:lpstr>Naukowcy dla gospodarki województwa łódzkiego</vt:lpstr>
      <vt:lpstr>Naukowcy dla gospodarki województwa łódzkiego</vt:lpstr>
      <vt:lpstr>Naukowcy dla gospodarki województwa łódzkiego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katarzyna.korczak@proakademia.eu</dc:creator>
  <cp:lastModifiedBy>Ewa Kochanska S9</cp:lastModifiedBy>
  <cp:revision>81</cp:revision>
  <dcterms:created xsi:type="dcterms:W3CDTF">2012-10-14T09:59:29Z</dcterms:created>
  <dcterms:modified xsi:type="dcterms:W3CDTF">2014-03-25T21:27:46Z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0x010100A288F5693F505849AC92CAD94E041ACB</vt:lpwstr>
  </property>
</Properties>
</file>